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141412287" r:id="rId3"/>
    <p:sldId id="2141412288" r:id="rId4"/>
    <p:sldId id="7385" r:id="rId5"/>
    <p:sldId id="2141412313" r:id="rId6"/>
    <p:sldId id="2141412289" r:id="rId7"/>
    <p:sldId id="2141412202" r:id="rId8"/>
    <p:sldId id="2141412149" r:id="rId9"/>
    <p:sldId id="2134960047" r:id="rId10"/>
    <p:sldId id="2141412312" r:id="rId11"/>
    <p:sldId id="2141412291" r:id="rId12"/>
    <p:sldId id="2141412267" r:id="rId13"/>
    <p:sldId id="2141412290" r:id="rId14"/>
    <p:sldId id="2141412284" r:id="rId15"/>
    <p:sldId id="2141412310" r:id="rId16"/>
    <p:sldId id="2141412292" r:id="rId17"/>
    <p:sldId id="2141412188" r:id="rId18"/>
    <p:sldId id="2141412286" r:id="rId19"/>
    <p:sldId id="2141412189" r:id="rId20"/>
    <p:sldId id="2141412259" r:id="rId21"/>
    <p:sldId id="2141412309" r:id="rId22"/>
    <p:sldId id="2141412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5A93F-1B79-4E47-8AA4-4F83B00EE9BB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8B77-B346-4238-923E-336CF3C32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1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look up original structure slide. It was a bit different. E.g. big ideas were linked to business leaders, not to ambassadors.</a:t>
            </a:r>
          </a:p>
          <a:p>
            <a:endParaRPr lang="en-US"/>
          </a:p>
          <a:p>
            <a:r>
              <a:rPr lang="en-US"/>
              <a:t>For the Budget: only mention the annual financial contribution (2015-16: 10K, 2017-20: 15K, 2021: 25K), not the whole list.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ADEDD-7ACA-4B4A-837B-D6519BA6E7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62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27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23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we get figures from our MTE website which are more up to date?</a:t>
            </a:r>
          </a:p>
          <a:p>
            <a:endParaRPr lang="en-US"/>
          </a:p>
          <a:p>
            <a:r>
              <a:rPr lang="en-US"/>
              <a:t>Pictures: can we have more pictures: e.g. SM banners, white paper or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9CEA7-2BE6-BE4A-A92A-EA8C625F4F8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95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we get figures from our MTE website which are more up to date?</a:t>
            </a:r>
          </a:p>
          <a:p>
            <a:endParaRPr lang="en-US"/>
          </a:p>
          <a:p>
            <a:r>
              <a:rPr lang="en-US"/>
              <a:t>Pictures: can we have more pictures: e.g. SM banners, white paper or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9CEA7-2BE6-BE4A-A92A-EA8C625F4F8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4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27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5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1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9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9CEA7-2BE6-BE4A-A92A-EA8C625F4F8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4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8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217DD-2597-9149-B056-3528A4FD0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913" y="1741991"/>
            <a:ext cx="11380689" cy="3269848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/>
              <a:t>Cover </a:t>
            </a:r>
            <a:r>
              <a:rPr lang="it-IT" err="1"/>
              <a:t>title</a:t>
            </a:r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994B26C9-1359-9E47-A23C-253AF4FAE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914" y="5116010"/>
            <a:ext cx="7445296" cy="995694"/>
          </a:xfrm>
        </p:spPr>
        <p:txBody>
          <a:bodyPr>
            <a:normAutofit/>
          </a:bodyPr>
          <a:lstStyle>
            <a:lvl1pPr marL="0" indent="0">
              <a:buClr>
                <a:schemeClr val="accent1">
                  <a:lumMod val="75000"/>
                </a:schemeClr>
              </a:buClr>
              <a:buNone/>
              <a:defRPr sz="2000" b="1" i="0">
                <a:solidFill>
                  <a:schemeClr val="accent1">
                    <a:lumMod val="75000"/>
                  </a:schemeClr>
                </a:solidFill>
                <a:latin typeface="12 Frutiger* 65 Bold   07103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91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217DD-2597-9149-B056-3528A4FD0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914" y="1291990"/>
            <a:ext cx="4930246" cy="1022304"/>
          </a:xfrm>
        </p:spPr>
        <p:txBody>
          <a:bodyPr anchor="t">
            <a:normAutofit/>
          </a:bodyPr>
          <a:lstStyle>
            <a:lvl1pPr algn="l">
              <a:defRPr sz="69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err="1"/>
              <a:t>Thank</a:t>
            </a:r>
            <a:r>
              <a:rPr lang="it-IT"/>
              <a:t> </a:t>
            </a:r>
            <a:r>
              <a:rPr lang="it-IT" err="1"/>
              <a:t>you</a:t>
            </a:r>
            <a:r>
              <a:rPr lang="it-IT"/>
              <a:t>!</a:t>
            </a:r>
          </a:p>
        </p:txBody>
      </p:sp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71CC8397-4AE2-EC4D-B8B0-D07A673D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914" y="3429000"/>
            <a:ext cx="3900669" cy="55086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</a:lstStyle>
          <a:p>
            <a:pPr lvl="0"/>
            <a:r>
              <a:rPr lang="it-IT"/>
              <a:t>n.surname@medtecheurope.org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31CE7E-3455-5746-B457-EA15EF1242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2884269"/>
            <a:ext cx="3900487" cy="544513"/>
          </a:xfrm>
        </p:spPr>
        <p:txBody>
          <a:bodyPr/>
          <a:lstStyle>
            <a:lvl1pPr marL="0" indent="0">
              <a:buNone/>
              <a:defRPr sz="2500" b="1" i="0">
                <a:solidFill>
                  <a:schemeClr val="accent1">
                    <a:lumMod val="75000"/>
                  </a:schemeClr>
                </a:solidFill>
                <a:latin typeface="12 Frutiger* 65 Bold   07103" pitchFamily="2" charset="0"/>
              </a:defRPr>
            </a:lvl1pPr>
          </a:lstStyle>
          <a:p>
            <a:pPr lvl="0"/>
            <a:r>
              <a:rPr lang="it-IT" err="1"/>
              <a:t>Name</a:t>
            </a:r>
            <a:r>
              <a:rPr lang="it-IT"/>
              <a:t> </a:t>
            </a:r>
            <a:r>
              <a:rPr lang="it-IT" err="1"/>
              <a:t>Surname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6781A9-29FD-7646-8106-4C930D356372}"/>
              </a:ext>
            </a:extLst>
          </p:cNvPr>
          <p:cNvSpPr txBox="1"/>
          <p:nvPr userDrawn="1"/>
        </p:nvSpPr>
        <p:spPr>
          <a:xfrm>
            <a:off x="413914" y="4543488"/>
            <a:ext cx="390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chemeClr val="tx2">
                    <a:lumMod val="75000"/>
                  </a:schemeClr>
                </a:solidFill>
                <a:latin typeface="12 Frutiger* 55 Roman   05103" pitchFamily="2" charset="0"/>
              </a:rPr>
              <a:t>www.medtecheurope.org</a:t>
            </a:r>
          </a:p>
        </p:txBody>
      </p:sp>
    </p:spTree>
    <p:extLst>
      <p:ext uri="{BB962C8B-B14F-4D97-AF65-F5344CB8AC3E}">
        <p14:creationId xmlns:p14="http://schemas.microsoft.com/office/powerpoint/2010/main" val="30751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397896-06DE-2040-B935-7C398AFD5A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975483"/>
            <a:ext cx="10515600" cy="4653158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  <a:lvl2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2pPr>
            <a:lvl3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5pPr>
            <a:lvl6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6pPr>
            <a:lvl7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7pPr>
            <a:lvl8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8pPr>
            <a:lvl9pPr>
              <a:defRPr sz="16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9pPr>
          </a:lstStyle>
          <a:p>
            <a:r>
              <a:rPr lang="en-GB"/>
              <a:t>Content</a:t>
            </a: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EB69BCC2-B6F1-9446-984C-2E45B50E1D6A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accent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accent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4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4C73ED9C-03CD-DD4C-8981-7D2FA6AB8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8887"/>
            <a:ext cx="10515600" cy="880947"/>
          </a:xfrm>
        </p:spPr>
        <p:txBody>
          <a:bodyPr anchor="ctr">
            <a:normAutofit/>
          </a:bodyPr>
          <a:lstStyle>
            <a:lvl1pPr>
              <a:defRPr sz="30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/>
              <a:t>Title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397896-06DE-2040-B935-7C398AFD5A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519403"/>
            <a:ext cx="10515600" cy="4109237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  <a:lvl2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2pPr>
            <a:lvl3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5pPr>
            <a:lvl6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6pPr>
            <a:lvl7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7pPr>
            <a:lvl8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8pPr>
            <a:lvl9pPr>
              <a:defRPr sz="16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9pPr>
          </a:lstStyle>
          <a:p>
            <a:r>
              <a:rPr lang="en-GB"/>
              <a:t>Content</a:t>
            </a:r>
          </a:p>
        </p:txBody>
      </p:sp>
      <p:sp>
        <p:nvSpPr>
          <p:cNvPr id="8" name="CasellaDiTesto 5">
            <a:extLst>
              <a:ext uri="{FF2B5EF4-FFF2-40B4-BE49-F238E27FC236}">
                <a16:creationId xmlns:a16="http://schemas.microsoft.com/office/drawing/2014/main" id="{B0B748BF-437B-D349-9EA4-AEB5110529F3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accent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accent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9C971-DEEB-1D44-991C-6052E12F6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557"/>
            <a:ext cx="10515600" cy="880947"/>
          </a:xfrm>
        </p:spPr>
        <p:txBody>
          <a:bodyPr anchor="ctr">
            <a:normAutofit/>
          </a:bodyPr>
          <a:lstStyle>
            <a:lvl1pPr>
              <a:defRPr sz="30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/>
              <a:t>Title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57BEA71-AEE6-C244-8E8A-6EB1DA364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519403"/>
            <a:ext cx="5181600" cy="4220997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  <a:lvl2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2pPr>
            <a:lvl3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5pPr>
            <a:lvl6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6pPr>
            <a:lvl7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7pPr>
            <a:lvl8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8pPr>
            <a:lvl9pPr>
              <a:defRPr sz="16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9pPr>
          </a:lstStyle>
          <a:p>
            <a:r>
              <a:rPr lang="en-GB"/>
              <a:t>Content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631E3A6-9148-9D4C-B533-1B2B657916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72202" y="1519403"/>
            <a:ext cx="5181600" cy="4220997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  <a:lvl2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2pPr>
            <a:lvl3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5pPr>
            <a:lvl6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6pPr>
            <a:lvl7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7pPr>
            <a:lvl8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8pPr>
            <a:lvl9pPr>
              <a:defRPr sz="16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9pPr>
          </a:lstStyle>
          <a:p>
            <a:r>
              <a:rPr lang="en-GB"/>
              <a:t>Content</a:t>
            </a: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AD6BB060-8723-374A-AA2A-CD6991D2BA16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accent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accent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9C971-DEEB-1D44-991C-6052E12F6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22400"/>
            <a:ext cx="4841240" cy="649224"/>
          </a:xfrm>
        </p:spPr>
        <p:txBody>
          <a:bodyPr anchor="ctr">
            <a:normAutofit/>
          </a:bodyPr>
          <a:lstStyle>
            <a:lvl1pPr>
              <a:defRPr sz="2500" b="1" i="0">
                <a:solidFill>
                  <a:schemeClr val="tx2">
                    <a:lumMod val="75000"/>
                  </a:schemeClr>
                </a:solidFill>
                <a:latin typeface="12 Frutiger* 65 Bold   07103" pitchFamily="2" charset="0"/>
              </a:defRPr>
            </a:lvl1pPr>
          </a:lstStyle>
          <a:p>
            <a:r>
              <a:rPr lang="it-IT" err="1"/>
              <a:t>subtitle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C8315-9E88-B040-9FD1-6338FC8E04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1275" y="1422060"/>
            <a:ext cx="4840288" cy="649309"/>
          </a:xfrm>
        </p:spPr>
        <p:txBody>
          <a:bodyPr anchor="ctr">
            <a:normAutofit/>
          </a:bodyPr>
          <a:lstStyle>
            <a:lvl1pPr marL="0" indent="0">
              <a:buNone/>
              <a:defRPr sz="2500" b="1" i="0">
                <a:solidFill>
                  <a:schemeClr val="tx2">
                    <a:lumMod val="75000"/>
                  </a:schemeClr>
                </a:solidFill>
                <a:latin typeface="12 Frutiger* 65 Bold   07103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8FFDB-C102-C643-B660-1E96D3DD3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610235"/>
            <a:ext cx="10393363" cy="791845"/>
          </a:xfrm>
        </p:spPr>
        <p:txBody>
          <a:bodyPr anchor="ctr">
            <a:normAutofit/>
          </a:bodyPr>
          <a:lstStyle>
            <a:lvl1pPr marL="0" indent="0">
              <a:buNone/>
              <a:defRPr sz="3000" b="0" i="0">
                <a:solidFill>
                  <a:schemeClr val="tx2">
                    <a:lumMod val="75000"/>
                  </a:schemeClr>
                </a:solidFill>
                <a:latin typeface="Chalet-NewYorkNineteenEighty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FB7F2586-9262-6644-A011-D7B3DC3579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1689"/>
            <a:ext cx="4840288" cy="4055451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  <a:lvl2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2pPr>
            <a:lvl3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5pPr>
            <a:lvl6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6pPr>
            <a:lvl7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7pPr>
            <a:lvl8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8pPr>
            <a:lvl9pPr>
              <a:defRPr sz="16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9pPr>
          </a:lstStyle>
          <a:p>
            <a:r>
              <a:rPr lang="en-GB"/>
              <a:t>Content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8A600327-B0C9-E84B-A6F6-71007BCF0F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91275" y="2091349"/>
            <a:ext cx="4840288" cy="4055451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  <a:lvl2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2pPr>
            <a:lvl3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5pPr>
            <a:lvl6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6pPr>
            <a:lvl7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7pPr>
            <a:lvl8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8pPr>
            <a:lvl9pPr>
              <a:defRPr sz="16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9pPr>
          </a:lstStyle>
          <a:p>
            <a:r>
              <a:rPr lang="en-GB"/>
              <a:t>Content</a:t>
            </a:r>
          </a:p>
        </p:txBody>
      </p:sp>
      <p:sp>
        <p:nvSpPr>
          <p:cNvPr id="10" name="CasellaDiTesto 5">
            <a:extLst>
              <a:ext uri="{FF2B5EF4-FFF2-40B4-BE49-F238E27FC236}">
                <a16:creationId xmlns:a16="http://schemas.microsoft.com/office/drawing/2014/main" id="{1B639419-DFD9-FB4A-9AB8-9038EB4C8AC9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accent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accent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9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9C971-DEEB-1D44-991C-6052E12F6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557"/>
            <a:ext cx="4841240" cy="880947"/>
          </a:xfrm>
        </p:spPr>
        <p:txBody>
          <a:bodyPr anchor="ctr">
            <a:normAutofit/>
          </a:bodyPr>
          <a:lstStyle>
            <a:lvl1pPr>
              <a:defRPr sz="30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/>
              <a:t>Title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03561DB3-891E-9C41-8660-1F7A9A260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9800" y="611557"/>
            <a:ext cx="5334000" cy="5128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it-IT"/>
              <a:t>Click to </a:t>
            </a:r>
            <a:r>
              <a:rPr lang="it-IT" err="1"/>
              <a:t>add</a:t>
            </a:r>
            <a:r>
              <a:rPr lang="it-IT"/>
              <a:t> </a:t>
            </a:r>
            <a:r>
              <a:rPr lang="it-IT" err="1"/>
              <a:t>picture</a:t>
            </a:r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6089FBB-B9A4-A64A-B5E3-ABF8C16FDAE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519403"/>
            <a:ext cx="4841240" cy="4220997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1pPr>
            <a:lvl2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2pPr>
            <a:lvl3pPr>
              <a:defRPr sz="20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5pPr>
            <a:lvl6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6pPr>
            <a:lvl7pPr>
              <a:defRPr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7pPr>
            <a:lvl8pPr>
              <a:defRPr sz="18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8pPr>
            <a:lvl9pPr>
              <a:defRPr sz="1600" b="0" i="0">
                <a:solidFill>
                  <a:schemeClr val="tx2">
                    <a:lumMod val="50000"/>
                  </a:schemeClr>
                </a:solidFill>
                <a:latin typeface="12 Frutiger* 45 Light   02103" pitchFamily="2" charset="0"/>
              </a:defRPr>
            </a:lvl9pPr>
          </a:lstStyle>
          <a:p>
            <a:r>
              <a:rPr lang="en-GB"/>
              <a:t>Content</a:t>
            </a: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1D275954-BAC3-F54A-BE4E-DC5415D5B9D7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accent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accent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595A0DCA-2E1B-5444-817F-E4150D95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9644" y="2554288"/>
            <a:ext cx="7732712" cy="1749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500" b="0" i="0">
                <a:solidFill>
                  <a:schemeClr val="bg1"/>
                </a:solidFill>
                <a:latin typeface="Chalet-NewYorkNineteenEighty" pitchFamily="2" charset="0"/>
              </a:defRPr>
            </a:lvl1pPr>
          </a:lstStyle>
          <a:p>
            <a:pPr lvl="0"/>
            <a:r>
              <a:rPr lang="it-IT" err="1"/>
              <a:t>Section</a:t>
            </a:r>
            <a:r>
              <a:rPr lang="it-IT"/>
              <a:t> </a:t>
            </a:r>
            <a:r>
              <a:rPr lang="it-IT" err="1"/>
              <a:t>Heading</a:t>
            </a:r>
            <a:endParaRPr lang="it-IT"/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41033D5A-EB2B-314F-AC76-49DE5EE2A7EC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bg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bg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595A0DCA-2E1B-5444-817F-E4150D95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9644" y="2554288"/>
            <a:ext cx="7732712" cy="1749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500" b="0" i="0">
                <a:solidFill>
                  <a:schemeClr val="bg1"/>
                </a:solidFill>
                <a:latin typeface="Chalet-NewYorkNineteenEighty" pitchFamily="2" charset="0"/>
              </a:defRPr>
            </a:lvl1pPr>
          </a:lstStyle>
          <a:p>
            <a:pPr lvl="0"/>
            <a:r>
              <a:rPr lang="it-IT" err="1"/>
              <a:t>Section</a:t>
            </a:r>
            <a:r>
              <a:rPr lang="it-IT"/>
              <a:t> </a:t>
            </a:r>
            <a:r>
              <a:rPr lang="it-IT" err="1"/>
              <a:t>Heading</a:t>
            </a:r>
            <a:endParaRPr lang="it-IT"/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0872C0FF-E80A-2042-8F1F-98C64670F95C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bg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bg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2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595A0DCA-2E1B-5444-817F-E4150D95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9644" y="2554288"/>
            <a:ext cx="7732712" cy="1749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500" b="0" i="0">
                <a:solidFill>
                  <a:schemeClr val="bg1"/>
                </a:solidFill>
                <a:latin typeface="Chalet-NewYorkNineteenEighty" pitchFamily="2" charset="0"/>
              </a:defRPr>
            </a:lvl1pPr>
          </a:lstStyle>
          <a:p>
            <a:pPr lvl="0"/>
            <a:r>
              <a:rPr lang="it-IT" err="1"/>
              <a:t>Section</a:t>
            </a:r>
            <a:r>
              <a:rPr lang="it-IT"/>
              <a:t> </a:t>
            </a:r>
            <a:r>
              <a:rPr lang="it-IT" err="1"/>
              <a:t>Heading</a:t>
            </a:r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2716A6-D5DB-B44C-B6C4-6CA111F211C6}"/>
              </a:ext>
            </a:extLst>
          </p:cNvPr>
          <p:cNvSpPr txBox="1"/>
          <p:nvPr userDrawn="1"/>
        </p:nvSpPr>
        <p:spPr>
          <a:xfrm>
            <a:off x="0" y="6435113"/>
            <a:ext cx="7998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D13B98E1-719D-B344-9366-2FD39ADB3352}" type="slidenum">
              <a:rPr lang="it-IT" sz="1200" b="0" i="0" smtClean="0">
                <a:solidFill>
                  <a:schemeClr val="bg1"/>
                </a:solidFill>
                <a:latin typeface="12 Frutiger* 45 Light   02103" pitchFamily="2" charset="0"/>
              </a:rPr>
              <a:pPr algn="r"/>
              <a:t>‹#›</a:t>
            </a:fld>
            <a:endParaRPr lang="it-IT" sz="1200" b="0" i="0">
              <a:solidFill>
                <a:schemeClr val="bg1"/>
              </a:solidFill>
              <a:latin typeface="12 Frutiger* 45 Light   02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4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6DBE72-93AA-814A-9F5D-08B9942D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C7302A-22BA-FA43-BB08-9C5B872BC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err="1"/>
              <a:t>content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5F52B0-CC5A-FF45-BE2F-7BDA50064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DD52-F916-184C-950E-69BFAFFA3A0E}" type="datetime1">
              <a:rPr lang="it-IT" smtClean="0"/>
              <a:t>30/11/2022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9D193-3B04-4D43-9C14-6D294A988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92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2">
              <a:lumMod val="75000"/>
            </a:schemeClr>
          </a:solidFill>
          <a:latin typeface="Chalet-NewYorkNineteenEighty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2">
              <a:lumMod val="50000"/>
            </a:schemeClr>
          </a:solidFill>
          <a:latin typeface="12 Frutiger* 45 Light   021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12 Frutiger* 45 Light   021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12 Frutiger* 45 Light   021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12 Frutiger* 45 Light   021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12 Frutiger* 45 Light   021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.org/tools-support/devices-technology/cgm-medicare-coverage-requirement-change-accessibility#:~:text=Beginning%20on%20July%2018%2C%202021,continuous%20glucose%20monitor%20(CGM)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hyperlink" Target="https://www.medtecheurope.org/resource-library/type-2-diabetes-a-growing-challenge-in-europe-infographic/" TargetMode="External"/><Relationship Id="rId4" Type="http://schemas.openxmlformats.org/officeDocument/2006/relationships/hyperlink" Target="https://www.medtecheurope.org/resource-library/type-2-diabetes-a-growing-challenge-in-europ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ealth.ec.europa.eu/publications/eu-non-communicable-diseases-ncds-initiative-guidance-document_en" TargetMode="External"/><Relationship Id="rId5" Type="http://schemas.openxmlformats.org/officeDocument/2006/relationships/hyperlink" Target="https://www.medtecheurope.org/resource-library/medtech-europes-diabetes-group-contribution-to-the-healthier-together-eu-non-communicable-diseases-initiative/" TargetMode="Externa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sv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8.png"/><Relationship Id="rId3" Type="http://schemas.openxmlformats.org/officeDocument/2006/relationships/tags" Target="../tags/tag3.xml"/><Relationship Id="rId21" Type="http://schemas.openxmlformats.org/officeDocument/2006/relationships/image" Target="../media/image43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47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47.svg"/><Relationship Id="rId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47.sv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DczPy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techeurope.org/diabetes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www.medtecheurope.org/diabet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edtecheurope.org/resource-library/the-ecosystem-of-digitally-enabled-diabetes-care-infographic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edtecheurope.org/diabetes/future-of-diabetes-care/" TargetMode="External"/><Relationship Id="rId5" Type="http://schemas.openxmlformats.org/officeDocument/2006/relationships/hyperlink" Target="https://www.medtecheurope.org/wp-content/uploads/2020/09/digitally-enabled-diabetes-care-in-europe_spanish.pdf" TargetMode="External"/><Relationship Id="rId4" Type="http://schemas.openxmlformats.org/officeDocument/2006/relationships/hyperlink" Target="https://www.medtecheurope.org/resource-library/a-vision-for-digitally-enabled-diabetes-care-in-europ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medtecheurope.org/diabetes/economist-intelligence-unit-digital-diabetes-index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B129-5C6B-A247-84F4-F44DBA914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51" y="2457759"/>
            <a:ext cx="6914846" cy="2204657"/>
          </a:xfrm>
        </p:spPr>
        <p:txBody>
          <a:bodyPr>
            <a:normAutofit/>
          </a:bodyPr>
          <a:lstStyle/>
          <a:p>
            <a:r>
              <a:rPr lang="en-GB" b="1" dirty="0"/>
              <a:t>Diabetes Sector Group</a:t>
            </a:r>
            <a:br>
              <a:rPr lang="en-GB" dirty="0"/>
            </a:br>
            <a:r>
              <a:rPr lang="en-GB" dirty="0"/>
              <a:t>Priorities &amp; Activities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E4281-0EAF-47A5-AECE-71601F0263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037" y="1582578"/>
            <a:ext cx="3939408" cy="39550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90B053-F27B-4CC3-839E-7E6DC410E488}"/>
              </a:ext>
            </a:extLst>
          </p:cNvPr>
          <p:cNvSpPr txBox="1">
            <a:spLocks/>
          </p:cNvSpPr>
          <p:nvPr/>
        </p:nvSpPr>
        <p:spPr>
          <a:xfrm>
            <a:off x="584511" y="5326981"/>
            <a:ext cx="7445296" cy="99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accent1">
                    <a:lumMod val="75000"/>
                  </a:schemeClr>
                </a:solidFill>
                <a:latin typeface="12 Frutiger* 65 Bold   071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12 Frutiger* 45 Light   021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12 Frutiger* 45 Light   021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12 Frutiger* 45 Light   021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12 Frutiger* 45 Light   021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30 November 2022 </a:t>
            </a:r>
          </a:p>
        </p:txBody>
      </p:sp>
    </p:spTree>
    <p:extLst>
      <p:ext uri="{BB962C8B-B14F-4D97-AF65-F5344CB8AC3E}">
        <p14:creationId xmlns:p14="http://schemas.microsoft.com/office/powerpoint/2010/main" val="91843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310C34E-30B9-4472-AAE0-E5511C7BA16F}"/>
              </a:ext>
            </a:extLst>
          </p:cNvPr>
          <p:cNvSpPr txBox="1"/>
          <p:nvPr/>
        </p:nvSpPr>
        <p:spPr>
          <a:xfrm>
            <a:off x="3251060" y="1312665"/>
            <a:ext cx="876730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Spotlight on CGM advances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Belgium</a:t>
            </a:r>
            <a:r>
              <a:rPr lang="en-GB" sz="1600" dirty="0">
                <a:solidFill>
                  <a:schemeClr val="tx2"/>
                </a:solidFill>
                <a:latin typeface="Calibri" panose="020F0502020204030204"/>
              </a:rPr>
              <a:t>: </a:t>
            </a:r>
            <a:r>
              <a:rPr lang="en-GB" sz="1600" dirty="0">
                <a:latin typeface="Calibri" panose="020F0502020204030204"/>
              </a:rPr>
              <a:t>7 million EUR will be made available for CGM sensors for T2D provided by the government in 2023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USA: </a:t>
            </a:r>
            <a:r>
              <a:rPr lang="en-GB" sz="1600" dirty="0">
                <a:latin typeface="Calibri" panose="020F0502020204030204"/>
              </a:rPr>
              <a:t>Medicare coverage for CGM for T2D has widened progressively over the past several years, including the </a:t>
            </a:r>
            <a:r>
              <a:rPr lang="en-GB" sz="1600" dirty="0">
                <a:latin typeface="Calibri" panose="020F0502020204030204"/>
                <a:hlinkClick r:id="rId3"/>
              </a:rPr>
              <a:t>2021 removal </a:t>
            </a:r>
            <a:r>
              <a:rPr lang="en-GB" sz="1600" dirty="0">
                <a:latin typeface="Calibri" panose="020F0502020204030204"/>
              </a:rPr>
              <a:t>of the 4-time-daily finger sticks condition for eligibility: CGM coverage is in the process of further expanding, </a:t>
            </a:r>
            <a:r>
              <a:rPr lang="en-GB" sz="1600" dirty="0" err="1">
                <a:latin typeface="Calibri" panose="020F0502020204030204"/>
              </a:rPr>
              <a:t>e.g</a:t>
            </a:r>
            <a:r>
              <a:rPr lang="en-GB" sz="1600" dirty="0">
                <a:latin typeface="Calibri" panose="020F0502020204030204"/>
              </a:rPr>
              <a:t>, for people using basal insulin only (or no insulin at all, but who experience levels of </a:t>
            </a:r>
            <a:r>
              <a:rPr lang="en-GB" sz="1600" dirty="0" err="1">
                <a:latin typeface="Calibri" panose="020F0502020204030204"/>
              </a:rPr>
              <a:t>hypoglycemia</a:t>
            </a:r>
            <a:r>
              <a:rPr lang="en-GB" sz="1600" dirty="0">
                <a:latin typeface="Calibri" panose="020F0502020204030204"/>
              </a:rPr>
              <a:t>). </a:t>
            </a:r>
            <a:br>
              <a:rPr lang="en-GB" sz="1600" dirty="0">
                <a:latin typeface="Calibri" panose="020F0502020204030204"/>
              </a:rPr>
            </a:br>
            <a:endParaRPr lang="en-GB" sz="1600" b="1" dirty="0">
              <a:solidFill>
                <a:schemeClr val="tx2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Telemonitoring </a:t>
            </a:r>
            <a:r>
              <a:rPr lang="en-GB" sz="1600" dirty="0">
                <a:solidFill>
                  <a:schemeClr val="tx2"/>
                </a:solidFill>
                <a:latin typeface="Calibri" panose="020F0502020204030204"/>
              </a:rPr>
              <a:t>(France)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France: </a:t>
            </a:r>
            <a:r>
              <a:rPr lang="en-GB" sz="1600" dirty="0">
                <a:latin typeface="Calibri" panose="020F0502020204030204"/>
              </a:rPr>
              <a:t>The ETAPES program, which encourages and financially supports the deployment of remote monitoring projects, was extended through 2023; based on the programme’s success, a reimbursement and funding framework for RPM will be put into law end of 2022.</a:t>
            </a:r>
            <a:br>
              <a:rPr lang="en-GB" sz="1600" dirty="0">
                <a:latin typeface="Calibri" panose="020F0502020204030204"/>
              </a:rPr>
            </a:br>
            <a:endParaRPr lang="en-GB" sz="1600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Health Apps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Belgium: </a:t>
            </a:r>
            <a:r>
              <a:rPr lang="en-GB" sz="1600" dirty="0">
                <a:latin typeface="Calibri" panose="020F0502020204030204"/>
              </a:rPr>
              <a:t>introduced an app categorisation platform for mobile health, for mobile apps that are CE-marked as a medical device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/>
              </a:rPr>
              <a:t>Germany: </a:t>
            </a:r>
            <a:r>
              <a:rPr lang="en-GB" sz="1600" dirty="0">
                <a:latin typeface="Calibri" panose="020F0502020204030204"/>
              </a:rPr>
              <a:t>The Digital Healthcare Act (</a:t>
            </a:r>
            <a:r>
              <a:rPr lang="en-GB" sz="1600" dirty="0" err="1">
                <a:latin typeface="Calibri" panose="020F0502020204030204"/>
              </a:rPr>
              <a:t>DiGA</a:t>
            </a:r>
            <a:r>
              <a:rPr lang="en-GB" sz="1600" dirty="0">
                <a:latin typeface="Calibri" panose="020F0502020204030204"/>
              </a:rPr>
              <a:t>) in 2019 introduced the “app on prescription” as part of healthcare provided to patients. 73 million insured patients are entitled to healthcare through digital health applications. </a:t>
            </a:r>
            <a:endParaRPr lang="en-GB" sz="1400" dirty="0">
              <a:solidFill>
                <a:srgbClr val="FFFFFF">
                  <a:lumMod val="1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9C5370-5854-4AD9-B87E-46FACD7EDDF4}"/>
              </a:ext>
            </a:extLst>
          </p:cNvPr>
          <p:cNvGrpSpPr/>
          <p:nvPr/>
        </p:nvGrpSpPr>
        <p:grpSpPr>
          <a:xfrm>
            <a:off x="173636" y="1715679"/>
            <a:ext cx="3033253" cy="3671897"/>
            <a:chOff x="4233317" y="1453617"/>
            <a:chExt cx="4032448" cy="4877229"/>
          </a:xfrm>
          <a:solidFill>
            <a:schemeClr val="bg1">
              <a:lumMod val="95000"/>
            </a:schemeClr>
          </a:solidFill>
        </p:grpSpPr>
        <p:sp>
          <p:nvSpPr>
            <p:cNvPr id="6" name="Shape 713">
              <a:extLst>
                <a:ext uri="{FF2B5EF4-FFF2-40B4-BE49-F238E27FC236}">
                  <a16:creationId xmlns:a16="http://schemas.microsoft.com/office/drawing/2014/main" id="{875FD83B-85EA-4FC1-8ECE-FA25FB163575}"/>
                </a:ext>
              </a:extLst>
            </p:cNvPr>
            <p:cNvSpPr/>
            <p:nvPr/>
          </p:nvSpPr>
          <p:spPr>
            <a:xfrm>
              <a:off x="4986374" y="3172269"/>
              <a:ext cx="688467" cy="1141428"/>
            </a:xfrm>
            <a:custGeom>
              <a:avLst/>
              <a:gdLst/>
              <a:ahLst/>
              <a:cxnLst/>
              <a:rect l="0" t="0" r="0" b="0"/>
              <a:pathLst>
                <a:path w="939" h="1577" extrusionOk="0">
                  <a:moveTo>
                    <a:pt x="444" y="1310"/>
                  </a:moveTo>
                  <a:lnTo>
                    <a:pt x="403" y="1349"/>
                  </a:lnTo>
                  <a:lnTo>
                    <a:pt x="363" y="1376"/>
                  </a:lnTo>
                  <a:lnTo>
                    <a:pt x="350" y="1416"/>
                  </a:lnTo>
                  <a:lnTo>
                    <a:pt x="309" y="1389"/>
                  </a:lnTo>
                  <a:lnTo>
                    <a:pt x="269" y="1376"/>
                  </a:lnTo>
                  <a:lnTo>
                    <a:pt x="215" y="1376"/>
                  </a:lnTo>
                  <a:lnTo>
                    <a:pt x="202" y="1403"/>
                  </a:lnTo>
                  <a:lnTo>
                    <a:pt x="161" y="1416"/>
                  </a:lnTo>
                  <a:lnTo>
                    <a:pt x="161" y="1443"/>
                  </a:lnTo>
                  <a:lnTo>
                    <a:pt x="121" y="1470"/>
                  </a:lnTo>
                  <a:lnTo>
                    <a:pt x="54" y="1524"/>
                  </a:lnTo>
                  <a:lnTo>
                    <a:pt x="14" y="1524"/>
                  </a:lnTo>
                  <a:lnTo>
                    <a:pt x="0" y="1537"/>
                  </a:lnTo>
                  <a:lnTo>
                    <a:pt x="40" y="1537"/>
                  </a:lnTo>
                  <a:lnTo>
                    <a:pt x="67" y="1577"/>
                  </a:lnTo>
                  <a:lnTo>
                    <a:pt x="94" y="1537"/>
                  </a:lnTo>
                  <a:lnTo>
                    <a:pt x="188" y="1524"/>
                  </a:lnTo>
                  <a:lnTo>
                    <a:pt x="215" y="1537"/>
                  </a:lnTo>
                  <a:lnTo>
                    <a:pt x="229" y="1564"/>
                  </a:lnTo>
                  <a:lnTo>
                    <a:pt x="255" y="1550"/>
                  </a:lnTo>
                  <a:lnTo>
                    <a:pt x="282" y="1510"/>
                  </a:lnTo>
                  <a:lnTo>
                    <a:pt x="350" y="1497"/>
                  </a:lnTo>
                  <a:lnTo>
                    <a:pt x="403" y="1524"/>
                  </a:lnTo>
                  <a:lnTo>
                    <a:pt x="457" y="1537"/>
                  </a:lnTo>
                  <a:lnTo>
                    <a:pt x="497" y="1510"/>
                  </a:lnTo>
                  <a:lnTo>
                    <a:pt x="565" y="1510"/>
                  </a:lnTo>
                  <a:lnTo>
                    <a:pt x="657" y="1524"/>
                  </a:lnTo>
                  <a:lnTo>
                    <a:pt x="724" y="1537"/>
                  </a:lnTo>
                  <a:lnTo>
                    <a:pt x="804" y="1524"/>
                  </a:lnTo>
                  <a:lnTo>
                    <a:pt x="858" y="1497"/>
                  </a:lnTo>
                  <a:lnTo>
                    <a:pt x="885" y="1443"/>
                  </a:lnTo>
                  <a:lnTo>
                    <a:pt x="818" y="1443"/>
                  </a:lnTo>
                  <a:lnTo>
                    <a:pt x="764" y="1416"/>
                  </a:lnTo>
                  <a:lnTo>
                    <a:pt x="737" y="1403"/>
                  </a:lnTo>
                  <a:lnTo>
                    <a:pt x="804" y="1403"/>
                  </a:lnTo>
                  <a:lnTo>
                    <a:pt x="831" y="1376"/>
                  </a:lnTo>
                  <a:lnTo>
                    <a:pt x="885" y="1337"/>
                  </a:lnTo>
                  <a:lnTo>
                    <a:pt x="912" y="1297"/>
                  </a:lnTo>
                  <a:lnTo>
                    <a:pt x="925" y="1270"/>
                  </a:lnTo>
                  <a:lnTo>
                    <a:pt x="939" y="1230"/>
                  </a:lnTo>
                  <a:lnTo>
                    <a:pt x="925" y="1190"/>
                  </a:lnTo>
                  <a:lnTo>
                    <a:pt x="885" y="1149"/>
                  </a:lnTo>
                  <a:lnTo>
                    <a:pt x="845" y="1136"/>
                  </a:lnTo>
                  <a:lnTo>
                    <a:pt x="804" y="1136"/>
                  </a:lnTo>
                  <a:lnTo>
                    <a:pt x="791" y="1176"/>
                  </a:lnTo>
                  <a:lnTo>
                    <a:pt x="764" y="1149"/>
                  </a:lnTo>
                  <a:lnTo>
                    <a:pt x="791" y="1109"/>
                  </a:lnTo>
                  <a:lnTo>
                    <a:pt x="791" y="1055"/>
                  </a:lnTo>
                  <a:lnTo>
                    <a:pt x="737" y="1002"/>
                  </a:lnTo>
                  <a:lnTo>
                    <a:pt x="778" y="1002"/>
                  </a:lnTo>
                  <a:lnTo>
                    <a:pt x="764" y="961"/>
                  </a:lnTo>
                  <a:lnTo>
                    <a:pt x="764" y="923"/>
                  </a:lnTo>
                  <a:lnTo>
                    <a:pt x="737" y="869"/>
                  </a:lnTo>
                  <a:lnTo>
                    <a:pt x="710" y="815"/>
                  </a:lnTo>
                  <a:lnTo>
                    <a:pt x="670" y="802"/>
                  </a:lnTo>
                  <a:lnTo>
                    <a:pt x="657" y="721"/>
                  </a:lnTo>
                  <a:lnTo>
                    <a:pt x="643" y="668"/>
                  </a:lnTo>
                  <a:lnTo>
                    <a:pt x="643" y="614"/>
                  </a:lnTo>
                  <a:lnTo>
                    <a:pt x="603" y="562"/>
                  </a:lnTo>
                  <a:lnTo>
                    <a:pt x="565" y="522"/>
                  </a:lnTo>
                  <a:lnTo>
                    <a:pt x="524" y="522"/>
                  </a:lnTo>
                  <a:lnTo>
                    <a:pt x="457" y="508"/>
                  </a:lnTo>
                  <a:lnTo>
                    <a:pt x="444" y="481"/>
                  </a:lnTo>
                  <a:lnTo>
                    <a:pt x="511" y="508"/>
                  </a:lnTo>
                  <a:lnTo>
                    <a:pt x="538" y="481"/>
                  </a:lnTo>
                  <a:lnTo>
                    <a:pt x="565" y="481"/>
                  </a:lnTo>
                  <a:lnTo>
                    <a:pt x="551" y="441"/>
                  </a:lnTo>
                  <a:lnTo>
                    <a:pt x="589" y="401"/>
                  </a:lnTo>
                  <a:lnTo>
                    <a:pt x="616" y="374"/>
                  </a:lnTo>
                  <a:lnTo>
                    <a:pt x="657" y="320"/>
                  </a:lnTo>
                  <a:lnTo>
                    <a:pt x="657" y="293"/>
                  </a:lnTo>
                  <a:lnTo>
                    <a:pt x="684" y="280"/>
                  </a:lnTo>
                  <a:lnTo>
                    <a:pt x="684" y="226"/>
                  </a:lnTo>
                  <a:lnTo>
                    <a:pt x="643" y="213"/>
                  </a:lnTo>
                  <a:lnTo>
                    <a:pt x="589" y="213"/>
                  </a:lnTo>
                  <a:lnTo>
                    <a:pt x="551" y="199"/>
                  </a:lnTo>
                  <a:lnTo>
                    <a:pt x="511" y="199"/>
                  </a:lnTo>
                  <a:lnTo>
                    <a:pt x="457" y="199"/>
                  </a:lnTo>
                  <a:lnTo>
                    <a:pt x="497" y="188"/>
                  </a:lnTo>
                  <a:lnTo>
                    <a:pt x="511" y="161"/>
                  </a:lnTo>
                  <a:lnTo>
                    <a:pt x="457" y="161"/>
                  </a:lnTo>
                  <a:lnTo>
                    <a:pt x="511" y="134"/>
                  </a:lnTo>
                  <a:lnTo>
                    <a:pt x="551" y="107"/>
                  </a:lnTo>
                  <a:lnTo>
                    <a:pt x="589" y="67"/>
                  </a:lnTo>
                  <a:lnTo>
                    <a:pt x="603" y="27"/>
                  </a:lnTo>
                  <a:lnTo>
                    <a:pt x="538" y="27"/>
                  </a:lnTo>
                  <a:lnTo>
                    <a:pt x="457" y="27"/>
                  </a:lnTo>
                  <a:lnTo>
                    <a:pt x="430" y="0"/>
                  </a:lnTo>
                  <a:lnTo>
                    <a:pt x="417" y="0"/>
                  </a:lnTo>
                  <a:lnTo>
                    <a:pt x="390" y="40"/>
                  </a:lnTo>
                  <a:lnTo>
                    <a:pt x="390" y="67"/>
                  </a:lnTo>
                  <a:lnTo>
                    <a:pt x="376" y="67"/>
                  </a:lnTo>
                  <a:lnTo>
                    <a:pt x="350" y="107"/>
                  </a:lnTo>
                  <a:lnTo>
                    <a:pt x="363" y="121"/>
                  </a:lnTo>
                  <a:lnTo>
                    <a:pt x="323" y="134"/>
                  </a:lnTo>
                  <a:lnTo>
                    <a:pt x="296" y="161"/>
                  </a:lnTo>
                  <a:lnTo>
                    <a:pt x="296" y="188"/>
                  </a:lnTo>
                  <a:lnTo>
                    <a:pt x="309" y="213"/>
                  </a:lnTo>
                  <a:lnTo>
                    <a:pt x="296" y="240"/>
                  </a:lnTo>
                  <a:lnTo>
                    <a:pt x="255" y="199"/>
                  </a:lnTo>
                  <a:lnTo>
                    <a:pt x="269" y="161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2" y="136"/>
                  </a:lnTo>
                  <a:lnTo>
                    <a:pt x="250" y="138"/>
                  </a:lnTo>
                  <a:lnTo>
                    <a:pt x="248" y="140"/>
                  </a:lnTo>
                  <a:lnTo>
                    <a:pt x="246" y="146"/>
                  </a:lnTo>
                  <a:lnTo>
                    <a:pt x="244" y="153"/>
                  </a:lnTo>
                  <a:lnTo>
                    <a:pt x="242" y="161"/>
                  </a:lnTo>
                  <a:lnTo>
                    <a:pt x="242" y="167"/>
                  </a:lnTo>
                  <a:lnTo>
                    <a:pt x="242" y="171"/>
                  </a:lnTo>
                  <a:lnTo>
                    <a:pt x="242" y="172"/>
                  </a:lnTo>
                  <a:lnTo>
                    <a:pt x="242" y="174"/>
                  </a:lnTo>
                  <a:lnTo>
                    <a:pt x="215" y="161"/>
                  </a:lnTo>
                  <a:lnTo>
                    <a:pt x="202" y="188"/>
                  </a:lnTo>
                  <a:lnTo>
                    <a:pt x="215" y="213"/>
                  </a:lnTo>
                  <a:lnTo>
                    <a:pt x="242" y="240"/>
                  </a:lnTo>
                  <a:lnTo>
                    <a:pt x="255" y="267"/>
                  </a:lnTo>
                  <a:lnTo>
                    <a:pt x="282" y="280"/>
                  </a:lnTo>
                  <a:lnTo>
                    <a:pt x="269" y="307"/>
                  </a:lnTo>
                  <a:lnTo>
                    <a:pt x="229" y="320"/>
                  </a:lnTo>
                  <a:lnTo>
                    <a:pt x="229" y="361"/>
                  </a:lnTo>
                  <a:lnTo>
                    <a:pt x="188" y="374"/>
                  </a:lnTo>
                  <a:lnTo>
                    <a:pt x="202" y="401"/>
                  </a:lnTo>
                  <a:lnTo>
                    <a:pt x="242" y="387"/>
                  </a:lnTo>
                  <a:lnTo>
                    <a:pt x="269" y="374"/>
                  </a:lnTo>
                  <a:lnTo>
                    <a:pt x="309" y="347"/>
                  </a:lnTo>
                  <a:lnTo>
                    <a:pt x="296" y="387"/>
                  </a:lnTo>
                  <a:lnTo>
                    <a:pt x="269" y="414"/>
                  </a:lnTo>
                  <a:lnTo>
                    <a:pt x="255" y="441"/>
                  </a:lnTo>
                  <a:lnTo>
                    <a:pt x="229" y="481"/>
                  </a:lnTo>
                  <a:lnTo>
                    <a:pt x="242" y="508"/>
                  </a:lnTo>
                  <a:lnTo>
                    <a:pt x="215" y="549"/>
                  </a:lnTo>
                  <a:lnTo>
                    <a:pt x="202" y="587"/>
                  </a:lnTo>
                  <a:lnTo>
                    <a:pt x="229" y="600"/>
                  </a:lnTo>
                  <a:lnTo>
                    <a:pt x="242" y="574"/>
                  </a:lnTo>
                  <a:lnTo>
                    <a:pt x="255" y="522"/>
                  </a:lnTo>
                  <a:lnTo>
                    <a:pt x="269" y="495"/>
                  </a:lnTo>
                  <a:lnTo>
                    <a:pt x="296" y="481"/>
                  </a:lnTo>
                  <a:lnTo>
                    <a:pt x="336" y="481"/>
                  </a:lnTo>
                  <a:lnTo>
                    <a:pt x="323" y="508"/>
                  </a:lnTo>
                  <a:lnTo>
                    <a:pt x="323" y="549"/>
                  </a:lnTo>
                  <a:lnTo>
                    <a:pt x="336" y="587"/>
                  </a:lnTo>
                  <a:lnTo>
                    <a:pt x="309" y="614"/>
                  </a:lnTo>
                  <a:lnTo>
                    <a:pt x="269" y="654"/>
                  </a:lnTo>
                  <a:lnTo>
                    <a:pt x="255" y="681"/>
                  </a:lnTo>
                  <a:lnTo>
                    <a:pt x="269" y="708"/>
                  </a:lnTo>
                  <a:lnTo>
                    <a:pt x="282" y="694"/>
                  </a:lnTo>
                  <a:lnTo>
                    <a:pt x="309" y="721"/>
                  </a:lnTo>
                  <a:lnTo>
                    <a:pt x="350" y="721"/>
                  </a:lnTo>
                  <a:lnTo>
                    <a:pt x="376" y="721"/>
                  </a:lnTo>
                  <a:lnTo>
                    <a:pt x="417" y="708"/>
                  </a:lnTo>
                  <a:lnTo>
                    <a:pt x="430" y="694"/>
                  </a:lnTo>
                  <a:lnTo>
                    <a:pt x="470" y="708"/>
                  </a:lnTo>
                  <a:lnTo>
                    <a:pt x="430" y="721"/>
                  </a:lnTo>
                  <a:lnTo>
                    <a:pt x="417" y="748"/>
                  </a:lnTo>
                  <a:lnTo>
                    <a:pt x="390" y="775"/>
                  </a:lnTo>
                  <a:lnTo>
                    <a:pt x="430" y="829"/>
                  </a:lnTo>
                  <a:lnTo>
                    <a:pt x="430" y="856"/>
                  </a:lnTo>
                  <a:lnTo>
                    <a:pt x="484" y="856"/>
                  </a:lnTo>
                  <a:lnTo>
                    <a:pt x="470" y="896"/>
                  </a:lnTo>
                  <a:lnTo>
                    <a:pt x="444" y="909"/>
                  </a:lnTo>
                  <a:lnTo>
                    <a:pt x="457" y="950"/>
                  </a:lnTo>
                  <a:lnTo>
                    <a:pt x="430" y="961"/>
                  </a:lnTo>
                  <a:lnTo>
                    <a:pt x="430" y="1002"/>
                  </a:lnTo>
                  <a:lnTo>
                    <a:pt x="417" y="1015"/>
                  </a:lnTo>
                  <a:lnTo>
                    <a:pt x="376" y="1002"/>
                  </a:lnTo>
                  <a:lnTo>
                    <a:pt x="336" y="1002"/>
                  </a:lnTo>
                  <a:lnTo>
                    <a:pt x="296" y="1002"/>
                  </a:lnTo>
                  <a:lnTo>
                    <a:pt x="269" y="1042"/>
                  </a:lnTo>
                  <a:lnTo>
                    <a:pt x="242" y="1055"/>
                  </a:lnTo>
                  <a:lnTo>
                    <a:pt x="229" y="1082"/>
                  </a:lnTo>
                  <a:lnTo>
                    <a:pt x="255" y="1082"/>
                  </a:lnTo>
                  <a:lnTo>
                    <a:pt x="269" y="1069"/>
                  </a:lnTo>
                  <a:lnTo>
                    <a:pt x="296" y="1082"/>
                  </a:lnTo>
                  <a:lnTo>
                    <a:pt x="296" y="1122"/>
                  </a:lnTo>
                  <a:lnTo>
                    <a:pt x="269" y="1163"/>
                  </a:lnTo>
                  <a:lnTo>
                    <a:pt x="242" y="1190"/>
                  </a:lnTo>
                  <a:lnTo>
                    <a:pt x="215" y="1203"/>
                  </a:lnTo>
                  <a:lnTo>
                    <a:pt x="161" y="1216"/>
                  </a:lnTo>
                  <a:lnTo>
                    <a:pt x="121" y="1216"/>
                  </a:lnTo>
                  <a:lnTo>
                    <a:pt x="135" y="1243"/>
                  </a:lnTo>
                  <a:lnTo>
                    <a:pt x="121" y="1257"/>
                  </a:lnTo>
                  <a:lnTo>
                    <a:pt x="148" y="1284"/>
                  </a:lnTo>
                  <a:lnTo>
                    <a:pt x="188" y="1284"/>
                  </a:lnTo>
                  <a:lnTo>
                    <a:pt x="215" y="1270"/>
                  </a:lnTo>
                  <a:lnTo>
                    <a:pt x="242" y="1297"/>
                  </a:lnTo>
                  <a:lnTo>
                    <a:pt x="255" y="1310"/>
                  </a:lnTo>
                  <a:lnTo>
                    <a:pt x="269" y="1310"/>
                  </a:lnTo>
                  <a:lnTo>
                    <a:pt x="296" y="1349"/>
                  </a:lnTo>
                  <a:lnTo>
                    <a:pt x="336" y="1362"/>
                  </a:lnTo>
                  <a:lnTo>
                    <a:pt x="350" y="1349"/>
                  </a:lnTo>
                  <a:lnTo>
                    <a:pt x="376" y="1337"/>
                  </a:lnTo>
                  <a:lnTo>
                    <a:pt x="430" y="1310"/>
                  </a:lnTo>
                  <a:lnTo>
                    <a:pt x="444" y="131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714">
              <a:extLst>
                <a:ext uri="{FF2B5EF4-FFF2-40B4-BE49-F238E27FC236}">
                  <a16:creationId xmlns:a16="http://schemas.microsoft.com/office/drawing/2014/main" id="{5D868EC5-C7F7-4097-9915-033C28992A49}"/>
                </a:ext>
              </a:extLst>
            </p:cNvPr>
            <p:cNvSpPr/>
            <p:nvPr/>
          </p:nvSpPr>
          <p:spPr>
            <a:xfrm>
              <a:off x="5084726" y="3163589"/>
              <a:ext cx="108628" cy="175049"/>
            </a:xfrm>
            <a:custGeom>
              <a:avLst/>
              <a:gdLst/>
              <a:ahLst/>
              <a:cxnLst/>
              <a:rect l="0" t="0" r="0" b="0"/>
              <a:pathLst>
                <a:path w="147" h="242" extrusionOk="0">
                  <a:moveTo>
                    <a:pt x="147" y="54"/>
                  </a:moveTo>
                  <a:lnTo>
                    <a:pt x="147" y="0"/>
                  </a:lnTo>
                  <a:lnTo>
                    <a:pt x="94" y="41"/>
                  </a:lnTo>
                  <a:lnTo>
                    <a:pt x="53" y="41"/>
                  </a:lnTo>
                  <a:lnTo>
                    <a:pt x="67" y="81"/>
                  </a:lnTo>
                  <a:lnTo>
                    <a:pt x="53" y="12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0" y="242"/>
                  </a:lnTo>
                  <a:lnTo>
                    <a:pt x="26" y="162"/>
                  </a:lnTo>
                  <a:lnTo>
                    <a:pt x="53" y="135"/>
                  </a:lnTo>
                  <a:lnTo>
                    <a:pt x="107" y="94"/>
                  </a:lnTo>
                  <a:lnTo>
                    <a:pt x="120" y="67"/>
                  </a:lnTo>
                  <a:lnTo>
                    <a:pt x="147" y="54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715">
              <a:extLst>
                <a:ext uri="{FF2B5EF4-FFF2-40B4-BE49-F238E27FC236}">
                  <a16:creationId xmlns:a16="http://schemas.microsoft.com/office/drawing/2014/main" id="{65925563-4ACA-4755-9CD0-C31CED0FC6A9}"/>
                </a:ext>
              </a:extLst>
            </p:cNvPr>
            <p:cNvSpPr/>
            <p:nvPr/>
          </p:nvSpPr>
          <p:spPr>
            <a:xfrm>
              <a:off x="6028615" y="4844627"/>
              <a:ext cx="1246287" cy="1228229"/>
            </a:xfrm>
            <a:custGeom>
              <a:avLst/>
              <a:gdLst/>
              <a:ahLst/>
              <a:cxnLst/>
              <a:rect l="0" t="0" r="0" b="0"/>
              <a:pathLst>
                <a:path w="1697" h="1699" extrusionOk="0">
                  <a:moveTo>
                    <a:pt x="121" y="616"/>
                  </a:moveTo>
                  <a:lnTo>
                    <a:pt x="134" y="616"/>
                  </a:lnTo>
                  <a:lnTo>
                    <a:pt x="201" y="589"/>
                  </a:lnTo>
                  <a:lnTo>
                    <a:pt x="253" y="536"/>
                  </a:lnTo>
                  <a:lnTo>
                    <a:pt x="280" y="495"/>
                  </a:lnTo>
                  <a:lnTo>
                    <a:pt x="387" y="536"/>
                  </a:lnTo>
                  <a:lnTo>
                    <a:pt x="495" y="603"/>
                  </a:lnTo>
                  <a:lnTo>
                    <a:pt x="508" y="682"/>
                  </a:lnTo>
                  <a:lnTo>
                    <a:pt x="535" y="789"/>
                  </a:lnTo>
                  <a:lnTo>
                    <a:pt x="601" y="829"/>
                  </a:lnTo>
                  <a:lnTo>
                    <a:pt x="614" y="897"/>
                  </a:lnTo>
                  <a:lnTo>
                    <a:pt x="681" y="910"/>
                  </a:lnTo>
                  <a:lnTo>
                    <a:pt x="708" y="964"/>
                  </a:lnTo>
                  <a:lnTo>
                    <a:pt x="775" y="977"/>
                  </a:lnTo>
                  <a:lnTo>
                    <a:pt x="883" y="1083"/>
                  </a:lnTo>
                  <a:lnTo>
                    <a:pt x="988" y="1096"/>
                  </a:lnTo>
                  <a:lnTo>
                    <a:pt x="1042" y="1177"/>
                  </a:lnTo>
                  <a:lnTo>
                    <a:pt x="1096" y="1163"/>
                  </a:lnTo>
                  <a:lnTo>
                    <a:pt x="1082" y="1204"/>
                  </a:lnTo>
                  <a:lnTo>
                    <a:pt x="1150" y="1190"/>
                  </a:lnTo>
                  <a:lnTo>
                    <a:pt x="1176" y="1271"/>
                  </a:lnTo>
                  <a:lnTo>
                    <a:pt x="1257" y="1311"/>
                  </a:lnTo>
                  <a:lnTo>
                    <a:pt x="1284" y="1298"/>
                  </a:lnTo>
                  <a:lnTo>
                    <a:pt x="1336" y="1403"/>
                  </a:lnTo>
                  <a:lnTo>
                    <a:pt x="1363" y="1497"/>
                  </a:lnTo>
                  <a:lnTo>
                    <a:pt x="1376" y="1551"/>
                  </a:lnTo>
                  <a:lnTo>
                    <a:pt x="1336" y="1551"/>
                  </a:lnTo>
                  <a:lnTo>
                    <a:pt x="1336" y="1618"/>
                  </a:lnTo>
                  <a:lnTo>
                    <a:pt x="1311" y="1645"/>
                  </a:lnTo>
                  <a:lnTo>
                    <a:pt x="1324" y="1699"/>
                  </a:lnTo>
                  <a:lnTo>
                    <a:pt x="1376" y="1699"/>
                  </a:lnTo>
                  <a:lnTo>
                    <a:pt x="1390" y="1645"/>
                  </a:lnTo>
                  <a:lnTo>
                    <a:pt x="1430" y="1605"/>
                  </a:lnTo>
                  <a:lnTo>
                    <a:pt x="1430" y="1538"/>
                  </a:lnTo>
                  <a:lnTo>
                    <a:pt x="1497" y="1497"/>
                  </a:lnTo>
                  <a:lnTo>
                    <a:pt x="1524" y="1497"/>
                  </a:lnTo>
                  <a:lnTo>
                    <a:pt x="1510" y="1390"/>
                  </a:lnTo>
                  <a:lnTo>
                    <a:pt x="1457" y="1365"/>
                  </a:lnTo>
                  <a:lnTo>
                    <a:pt x="1416" y="1365"/>
                  </a:lnTo>
                  <a:lnTo>
                    <a:pt x="1416" y="1324"/>
                  </a:lnTo>
                  <a:lnTo>
                    <a:pt x="1430" y="1244"/>
                  </a:lnTo>
                  <a:lnTo>
                    <a:pt x="1484" y="1204"/>
                  </a:lnTo>
                  <a:lnTo>
                    <a:pt x="1537" y="1217"/>
                  </a:lnTo>
                  <a:lnTo>
                    <a:pt x="1605" y="1230"/>
                  </a:lnTo>
                  <a:lnTo>
                    <a:pt x="1645" y="1298"/>
                  </a:lnTo>
                  <a:lnTo>
                    <a:pt x="1685" y="1311"/>
                  </a:lnTo>
                  <a:lnTo>
                    <a:pt x="1697" y="1244"/>
                  </a:lnTo>
                  <a:lnTo>
                    <a:pt x="1618" y="1163"/>
                  </a:lnTo>
                  <a:lnTo>
                    <a:pt x="1564" y="1123"/>
                  </a:lnTo>
                  <a:lnTo>
                    <a:pt x="1484" y="1083"/>
                  </a:lnTo>
                  <a:lnTo>
                    <a:pt x="1416" y="1056"/>
                  </a:lnTo>
                  <a:lnTo>
                    <a:pt x="1363" y="1042"/>
                  </a:lnTo>
                  <a:lnTo>
                    <a:pt x="1297" y="1017"/>
                  </a:lnTo>
                  <a:lnTo>
                    <a:pt x="1297" y="991"/>
                  </a:lnTo>
                  <a:lnTo>
                    <a:pt x="1336" y="977"/>
                  </a:lnTo>
                  <a:lnTo>
                    <a:pt x="1324" y="923"/>
                  </a:lnTo>
                  <a:lnTo>
                    <a:pt x="1217" y="937"/>
                  </a:lnTo>
                  <a:lnTo>
                    <a:pt x="1176" y="937"/>
                  </a:lnTo>
                  <a:lnTo>
                    <a:pt x="1082" y="870"/>
                  </a:lnTo>
                  <a:lnTo>
                    <a:pt x="1002" y="776"/>
                  </a:lnTo>
                  <a:lnTo>
                    <a:pt x="975" y="682"/>
                  </a:lnTo>
                  <a:lnTo>
                    <a:pt x="923" y="630"/>
                  </a:lnTo>
                  <a:lnTo>
                    <a:pt x="802" y="563"/>
                  </a:lnTo>
                  <a:lnTo>
                    <a:pt x="775" y="469"/>
                  </a:lnTo>
                  <a:lnTo>
                    <a:pt x="762" y="415"/>
                  </a:lnTo>
                  <a:lnTo>
                    <a:pt x="802" y="375"/>
                  </a:lnTo>
                  <a:lnTo>
                    <a:pt x="775" y="348"/>
                  </a:lnTo>
                  <a:lnTo>
                    <a:pt x="762" y="334"/>
                  </a:lnTo>
                  <a:lnTo>
                    <a:pt x="762" y="294"/>
                  </a:lnTo>
                  <a:lnTo>
                    <a:pt x="856" y="269"/>
                  </a:lnTo>
                  <a:lnTo>
                    <a:pt x="923" y="242"/>
                  </a:lnTo>
                  <a:lnTo>
                    <a:pt x="950" y="256"/>
                  </a:lnTo>
                  <a:lnTo>
                    <a:pt x="961" y="242"/>
                  </a:lnTo>
                  <a:lnTo>
                    <a:pt x="923" y="215"/>
                  </a:lnTo>
                  <a:lnTo>
                    <a:pt x="936" y="202"/>
                  </a:lnTo>
                  <a:lnTo>
                    <a:pt x="923" y="188"/>
                  </a:lnTo>
                  <a:lnTo>
                    <a:pt x="936" y="162"/>
                  </a:lnTo>
                  <a:lnTo>
                    <a:pt x="910" y="148"/>
                  </a:lnTo>
                  <a:lnTo>
                    <a:pt x="910" y="121"/>
                  </a:lnTo>
                  <a:lnTo>
                    <a:pt x="936" y="108"/>
                  </a:lnTo>
                  <a:lnTo>
                    <a:pt x="910" y="81"/>
                  </a:lnTo>
                  <a:lnTo>
                    <a:pt x="869" y="94"/>
                  </a:lnTo>
                  <a:lnTo>
                    <a:pt x="829" y="81"/>
                  </a:lnTo>
                  <a:lnTo>
                    <a:pt x="762" y="67"/>
                  </a:lnTo>
                  <a:lnTo>
                    <a:pt x="735" y="27"/>
                  </a:lnTo>
                  <a:lnTo>
                    <a:pt x="735" y="0"/>
                  </a:lnTo>
                  <a:lnTo>
                    <a:pt x="708" y="0"/>
                  </a:lnTo>
                  <a:lnTo>
                    <a:pt x="641" y="14"/>
                  </a:lnTo>
                  <a:lnTo>
                    <a:pt x="601" y="27"/>
                  </a:lnTo>
                  <a:lnTo>
                    <a:pt x="589" y="54"/>
                  </a:lnTo>
                  <a:lnTo>
                    <a:pt x="562" y="67"/>
                  </a:lnTo>
                  <a:lnTo>
                    <a:pt x="549" y="41"/>
                  </a:lnTo>
                  <a:lnTo>
                    <a:pt x="508" y="54"/>
                  </a:lnTo>
                  <a:lnTo>
                    <a:pt x="522" y="81"/>
                  </a:lnTo>
                  <a:lnTo>
                    <a:pt x="522" y="108"/>
                  </a:lnTo>
                  <a:lnTo>
                    <a:pt x="495" y="94"/>
                  </a:lnTo>
                  <a:lnTo>
                    <a:pt x="468" y="81"/>
                  </a:lnTo>
                  <a:lnTo>
                    <a:pt x="468" y="135"/>
                  </a:lnTo>
                  <a:lnTo>
                    <a:pt x="495" y="162"/>
                  </a:lnTo>
                  <a:lnTo>
                    <a:pt x="468" y="162"/>
                  </a:lnTo>
                  <a:lnTo>
                    <a:pt x="441" y="135"/>
                  </a:lnTo>
                  <a:lnTo>
                    <a:pt x="387" y="148"/>
                  </a:lnTo>
                  <a:lnTo>
                    <a:pt x="387" y="121"/>
                  </a:lnTo>
                  <a:lnTo>
                    <a:pt x="361" y="108"/>
                  </a:lnTo>
                  <a:lnTo>
                    <a:pt x="361" y="135"/>
                  </a:lnTo>
                  <a:lnTo>
                    <a:pt x="347" y="175"/>
                  </a:lnTo>
                  <a:lnTo>
                    <a:pt x="320" y="188"/>
                  </a:lnTo>
                  <a:lnTo>
                    <a:pt x="334" y="229"/>
                  </a:lnTo>
                  <a:lnTo>
                    <a:pt x="320" y="229"/>
                  </a:lnTo>
                  <a:lnTo>
                    <a:pt x="267" y="175"/>
                  </a:lnTo>
                  <a:lnTo>
                    <a:pt x="253" y="121"/>
                  </a:lnTo>
                  <a:lnTo>
                    <a:pt x="240" y="108"/>
                  </a:lnTo>
                  <a:lnTo>
                    <a:pt x="226" y="148"/>
                  </a:lnTo>
                  <a:lnTo>
                    <a:pt x="215" y="162"/>
                  </a:lnTo>
                  <a:lnTo>
                    <a:pt x="174" y="215"/>
                  </a:lnTo>
                  <a:lnTo>
                    <a:pt x="172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65" y="215"/>
                  </a:lnTo>
                  <a:lnTo>
                    <a:pt x="161" y="215"/>
                  </a:lnTo>
                  <a:lnTo>
                    <a:pt x="157" y="215"/>
                  </a:lnTo>
                  <a:lnTo>
                    <a:pt x="147" y="215"/>
                  </a:lnTo>
                  <a:lnTo>
                    <a:pt x="138" y="215"/>
                  </a:lnTo>
                  <a:lnTo>
                    <a:pt x="132" y="215"/>
                  </a:lnTo>
                  <a:lnTo>
                    <a:pt x="128" y="215"/>
                  </a:lnTo>
                  <a:lnTo>
                    <a:pt x="124" y="215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67" y="215"/>
                  </a:lnTo>
                  <a:lnTo>
                    <a:pt x="40" y="229"/>
                  </a:lnTo>
                  <a:lnTo>
                    <a:pt x="67" y="269"/>
                  </a:lnTo>
                  <a:lnTo>
                    <a:pt x="80" y="307"/>
                  </a:lnTo>
                  <a:lnTo>
                    <a:pt x="67" y="334"/>
                  </a:lnTo>
                  <a:lnTo>
                    <a:pt x="0" y="348"/>
                  </a:lnTo>
                  <a:lnTo>
                    <a:pt x="27" y="401"/>
                  </a:lnTo>
                  <a:lnTo>
                    <a:pt x="53" y="415"/>
                  </a:lnTo>
                  <a:lnTo>
                    <a:pt x="53" y="442"/>
                  </a:lnTo>
                  <a:lnTo>
                    <a:pt x="27" y="495"/>
                  </a:lnTo>
                  <a:lnTo>
                    <a:pt x="53" y="522"/>
                  </a:lnTo>
                  <a:lnTo>
                    <a:pt x="107" y="549"/>
                  </a:lnTo>
                  <a:lnTo>
                    <a:pt x="121" y="549"/>
                  </a:lnTo>
                  <a:lnTo>
                    <a:pt x="147" y="549"/>
                  </a:lnTo>
                  <a:lnTo>
                    <a:pt x="121" y="589"/>
                  </a:lnTo>
                  <a:lnTo>
                    <a:pt x="121" y="616"/>
                  </a:lnTo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716">
              <a:extLst>
                <a:ext uri="{FF2B5EF4-FFF2-40B4-BE49-F238E27FC236}">
                  <a16:creationId xmlns:a16="http://schemas.microsoft.com/office/drawing/2014/main" id="{104A4614-75CE-491B-8BC7-13812EB7ACC3}"/>
                </a:ext>
              </a:extLst>
            </p:cNvPr>
            <p:cNvSpPr/>
            <p:nvPr/>
          </p:nvSpPr>
          <p:spPr>
            <a:xfrm>
              <a:off x="5980173" y="4739019"/>
              <a:ext cx="430108" cy="270530"/>
            </a:xfrm>
            <a:custGeom>
              <a:avLst/>
              <a:gdLst/>
              <a:ahLst/>
              <a:cxnLst/>
              <a:rect l="0" t="0" r="0" b="0"/>
              <a:pathLst>
                <a:path w="588" h="375" extrusionOk="0">
                  <a:moveTo>
                    <a:pt x="133" y="361"/>
                  </a:moveTo>
                  <a:lnTo>
                    <a:pt x="187" y="361"/>
                  </a:lnTo>
                  <a:lnTo>
                    <a:pt x="189" y="361"/>
                  </a:lnTo>
                  <a:lnTo>
                    <a:pt x="192" y="361"/>
                  </a:lnTo>
                  <a:lnTo>
                    <a:pt x="194" y="361"/>
                  </a:lnTo>
                  <a:lnTo>
                    <a:pt x="198" y="361"/>
                  </a:lnTo>
                  <a:lnTo>
                    <a:pt x="204" y="361"/>
                  </a:lnTo>
                  <a:lnTo>
                    <a:pt x="214" y="361"/>
                  </a:lnTo>
                  <a:lnTo>
                    <a:pt x="223" y="361"/>
                  </a:lnTo>
                  <a:lnTo>
                    <a:pt x="227" y="361"/>
                  </a:lnTo>
                  <a:lnTo>
                    <a:pt x="231" y="361"/>
                  </a:lnTo>
                  <a:lnTo>
                    <a:pt x="235" y="361"/>
                  </a:lnTo>
                  <a:lnTo>
                    <a:pt x="239" y="361"/>
                  </a:lnTo>
                  <a:lnTo>
                    <a:pt x="240" y="361"/>
                  </a:lnTo>
                  <a:lnTo>
                    <a:pt x="281" y="308"/>
                  </a:lnTo>
                  <a:lnTo>
                    <a:pt x="294" y="294"/>
                  </a:lnTo>
                  <a:lnTo>
                    <a:pt x="294" y="281"/>
                  </a:lnTo>
                  <a:lnTo>
                    <a:pt x="308" y="254"/>
                  </a:lnTo>
                  <a:lnTo>
                    <a:pt x="321" y="254"/>
                  </a:lnTo>
                  <a:lnTo>
                    <a:pt x="321" y="267"/>
                  </a:lnTo>
                  <a:lnTo>
                    <a:pt x="335" y="321"/>
                  </a:lnTo>
                  <a:lnTo>
                    <a:pt x="386" y="375"/>
                  </a:lnTo>
                  <a:lnTo>
                    <a:pt x="400" y="375"/>
                  </a:lnTo>
                  <a:lnTo>
                    <a:pt x="386" y="334"/>
                  </a:lnTo>
                  <a:lnTo>
                    <a:pt x="413" y="321"/>
                  </a:lnTo>
                  <a:lnTo>
                    <a:pt x="427" y="281"/>
                  </a:lnTo>
                  <a:lnTo>
                    <a:pt x="427" y="254"/>
                  </a:lnTo>
                  <a:lnTo>
                    <a:pt x="454" y="267"/>
                  </a:lnTo>
                  <a:lnTo>
                    <a:pt x="454" y="294"/>
                  </a:lnTo>
                  <a:lnTo>
                    <a:pt x="507" y="281"/>
                  </a:lnTo>
                  <a:lnTo>
                    <a:pt x="534" y="308"/>
                  </a:lnTo>
                  <a:lnTo>
                    <a:pt x="561" y="308"/>
                  </a:lnTo>
                  <a:lnTo>
                    <a:pt x="534" y="281"/>
                  </a:lnTo>
                  <a:lnTo>
                    <a:pt x="534" y="227"/>
                  </a:lnTo>
                  <a:lnTo>
                    <a:pt x="561" y="240"/>
                  </a:lnTo>
                  <a:lnTo>
                    <a:pt x="588" y="254"/>
                  </a:lnTo>
                  <a:lnTo>
                    <a:pt x="588" y="227"/>
                  </a:lnTo>
                  <a:lnTo>
                    <a:pt x="574" y="200"/>
                  </a:lnTo>
                  <a:lnTo>
                    <a:pt x="588" y="189"/>
                  </a:lnTo>
                  <a:lnTo>
                    <a:pt x="588" y="162"/>
                  </a:lnTo>
                  <a:lnTo>
                    <a:pt x="548" y="175"/>
                  </a:lnTo>
                  <a:lnTo>
                    <a:pt x="534" y="200"/>
                  </a:lnTo>
                  <a:lnTo>
                    <a:pt x="494" y="175"/>
                  </a:lnTo>
                  <a:lnTo>
                    <a:pt x="480" y="135"/>
                  </a:lnTo>
                  <a:lnTo>
                    <a:pt x="480" y="108"/>
                  </a:lnTo>
                  <a:lnTo>
                    <a:pt x="480" y="95"/>
                  </a:lnTo>
                  <a:lnTo>
                    <a:pt x="480" y="68"/>
                  </a:lnTo>
                  <a:lnTo>
                    <a:pt x="454" y="54"/>
                  </a:lnTo>
                  <a:lnTo>
                    <a:pt x="427" y="27"/>
                  </a:lnTo>
                  <a:lnTo>
                    <a:pt x="413" y="41"/>
                  </a:lnTo>
                  <a:lnTo>
                    <a:pt x="373" y="27"/>
                  </a:lnTo>
                  <a:lnTo>
                    <a:pt x="361" y="14"/>
                  </a:lnTo>
                  <a:lnTo>
                    <a:pt x="335" y="0"/>
                  </a:lnTo>
                  <a:lnTo>
                    <a:pt x="321" y="27"/>
                  </a:lnTo>
                  <a:lnTo>
                    <a:pt x="348" y="41"/>
                  </a:lnTo>
                  <a:lnTo>
                    <a:pt x="335" y="54"/>
                  </a:lnTo>
                  <a:lnTo>
                    <a:pt x="308" y="41"/>
                  </a:lnTo>
                  <a:lnTo>
                    <a:pt x="281" y="54"/>
                  </a:lnTo>
                  <a:lnTo>
                    <a:pt x="254" y="41"/>
                  </a:lnTo>
                  <a:lnTo>
                    <a:pt x="240" y="41"/>
                  </a:lnTo>
                  <a:lnTo>
                    <a:pt x="214" y="68"/>
                  </a:lnTo>
                  <a:lnTo>
                    <a:pt x="187" y="81"/>
                  </a:lnTo>
                  <a:lnTo>
                    <a:pt x="160" y="54"/>
                  </a:lnTo>
                  <a:lnTo>
                    <a:pt x="146" y="54"/>
                  </a:lnTo>
                  <a:lnTo>
                    <a:pt x="133" y="81"/>
                  </a:lnTo>
                  <a:lnTo>
                    <a:pt x="146" y="108"/>
                  </a:lnTo>
                  <a:lnTo>
                    <a:pt x="106" y="121"/>
                  </a:lnTo>
                  <a:lnTo>
                    <a:pt x="66" y="162"/>
                  </a:lnTo>
                  <a:lnTo>
                    <a:pt x="79" y="175"/>
                  </a:lnTo>
                  <a:lnTo>
                    <a:pt x="66" y="200"/>
                  </a:lnTo>
                  <a:lnTo>
                    <a:pt x="25" y="213"/>
                  </a:lnTo>
                  <a:lnTo>
                    <a:pt x="14" y="240"/>
                  </a:lnTo>
                  <a:lnTo>
                    <a:pt x="25" y="267"/>
                  </a:lnTo>
                  <a:lnTo>
                    <a:pt x="0" y="281"/>
                  </a:lnTo>
                  <a:lnTo>
                    <a:pt x="0" y="308"/>
                  </a:lnTo>
                  <a:lnTo>
                    <a:pt x="39" y="308"/>
                  </a:lnTo>
                  <a:lnTo>
                    <a:pt x="39" y="281"/>
                  </a:lnTo>
                  <a:lnTo>
                    <a:pt x="66" y="254"/>
                  </a:lnTo>
                  <a:lnTo>
                    <a:pt x="106" y="267"/>
                  </a:lnTo>
                  <a:lnTo>
                    <a:pt x="106" y="321"/>
                  </a:lnTo>
                  <a:lnTo>
                    <a:pt x="133" y="334"/>
                  </a:lnTo>
                  <a:lnTo>
                    <a:pt x="133" y="361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hangingPunct="0"/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717">
              <a:extLst>
                <a:ext uri="{FF2B5EF4-FFF2-40B4-BE49-F238E27FC236}">
                  <a16:creationId xmlns:a16="http://schemas.microsoft.com/office/drawing/2014/main" id="{66C5063B-54B3-44A6-B7D0-A4FB8A9ADC4F}"/>
                </a:ext>
              </a:extLst>
            </p:cNvPr>
            <p:cNvSpPr/>
            <p:nvPr/>
          </p:nvSpPr>
          <p:spPr>
            <a:xfrm>
              <a:off x="7451056" y="5387130"/>
              <a:ext cx="640025" cy="801459"/>
            </a:xfrm>
            <a:custGeom>
              <a:avLst/>
              <a:gdLst/>
              <a:ahLst/>
              <a:cxnLst/>
              <a:rect l="0" t="0" r="0" b="0"/>
              <a:pathLst>
                <a:path w="871" h="1107" extrusionOk="0">
                  <a:moveTo>
                    <a:pt x="94" y="320"/>
                  </a:moveTo>
                  <a:lnTo>
                    <a:pt x="94" y="334"/>
                  </a:lnTo>
                  <a:lnTo>
                    <a:pt x="121" y="347"/>
                  </a:lnTo>
                  <a:lnTo>
                    <a:pt x="107" y="360"/>
                  </a:lnTo>
                  <a:lnTo>
                    <a:pt x="94" y="387"/>
                  </a:lnTo>
                  <a:lnTo>
                    <a:pt x="80" y="412"/>
                  </a:lnTo>
                  <a:lnTo>
                    <a:pt x="67" y="466"/>
                  </a:lnTo>
                  <a:lnTo>
                    <a:pt x="40" y="466"/>
                  </a:lnTo>
                  <a:lnTo>
                    <a:pt x="26" y="493"/>
                  </a:lnTo>
                  <a:lnTo>
                    <a:pt x="53" y="520"/>
                  </a:lnTo>
                  <a:lnTo>
                    <a:pt x="0" y="560"/>
                  </a:lnTo>
                  <a:lnTo>
                    <a:pt x="40" y="600"/>
                  </a:lnTo>
                  <a:lnTo>
                    <a:pt x="107" y="654"/>
                  </a:lnTo>
                  <a:lnTo>
                    <a:pt x="161" y="654"/>
                  </a:lnTo>
                  <a:lnTo>
                    <a:pt x="121" y="692"/>
                  </a:lnTo>
                  <a:lnTo>
                    <a:pt x="188" y="760"/>
                  </a:lnTo>
                  <a:lnTo>
                    <a:pt x="242" y="760"/>
                  </a:lnTo>
                  <a:lnTo>
                    <a:pt x="322" y="746"/>
                  </a:lnTo>
                  <a:lnTo>
                    <a:pt x="403" y="733"/>
                  </a:lnTo>
                  <a:lnTo>
                    <a:pt x="457" y="746"/>
                  </a:lnTo>
                  <a:lnTo>
                    <a:pt x="508" y="746"/>
                  </a:lnTo>
                  <a:lnTo>
                    <a:pt x="468" y="773"/>
                  </a:lnTo>
                  <a:lnTo>
                    <a:pt x="481" y="813"/>
                  </a:lnTo>
                  <a:lnTo>
                    <a:pt x="416" y="787"/>
                  </a:lnTo>
                  <a:lnTo>
                    <a:pt x="362" y="773"/>
                  </a:lnTo>
                  <a:lnTo>
                    <a:pt x="295" y="773"/>
                  </a:lnTo>
                  <a:lnTo>
                    <a:pt x="255" y="800"/>
                  </a:lnTo>
                  <a:lnTo>
                    <a:pt x="228" y="800"/>
                  </a:lnTo>
                  <a:lnTo>
                    <a:pt x="228" y="827"/>
                  </a:lnTo>
                  <a:lnTo>
                    <a:pt x="215" y="867"/>
                  </a:lnTo>
                  <a:lnTo>
                    <a:pt x="255" y="907"/>
                  </a:lnTo>
                  <a:lnTo>
                    <a:pt x="282" y="921"/>
                  </a:lnTo>
                  <a:lnTo>
                    <a:pt x="309" y="973"/>
                  </a:lnTo>
                  <a:lnTo>
                    <a:pt x="295" y="1026"/>
                  </a:lnTo>
                  <a:lnTo>
                    <a:pt x="349" y="1067"/>
                  </a:lnTo>
                  <a:lnTo>
                    <a:pt x="376" y="1053"/>
                  </a:lnTo>
                  <a:lnTo>
                    <a:pt x="349" y="1026"/>
                  </a:lnTo>
                  <a:lnTo>
                    <a:pt x="362" y="1000"/>
                  </a:lnTo>
                  <a:lnTo>
                    <a:pt x="376" y="1000"/>
                  </a:lnTo>
                  <a:lnTo>
                    <a:pt x="416" y="1026"/>
                  </a:lnTo>
                  <a:lnTo>
                    <a:pt x="430" y="1094"/>
                  </a:lnTo>
                  <a:lnTo>
                    <a:pt x="457" y="1107"/>
                  </a:lnTo>
                  <a:lnTo>
                    <a:pt x="457" y="1053"/>
                  </a:lnTo>
                  <a:lnTo>
                    <a:pt x="481" y="1026"/>
                  </a:lnTo>
                  <a:lnTo>
                    <a:pt x="522" y="1080"/>
                  </a:lnTo>
                  <a:lnTo>
                    <a:pt x="562" y="1094"/>
                  </a:lnTo>
                  <a:lnTo>
                    <a:pt x="522" y="1000"/>
                  </a:lnTo>
                  <a:lnTo>
                    <a:pt x="468" y="921"/>
                  </a:lnTo>
                  <a:lnTo>
                    <a:pt x="457" y="881"/>
                  </a:lnTo>
                  <a:lnTo>
                    <a:pt x="522" y="894"/>
                  </a:lnTo>
                  <a:lnTo>
                    <a:pt x="576" y="921"/>
                  </a:lnTo>
                  <a:lnTo>
                    <a:pt x="576" y="867"/>
                  </a:lnTo>
                  <a:lnTo>
                    <a:pt x="495" y="827"/>
                  </a:lnTo>
                  <a:lnTo>
                    <a:pt x="522" y="787"/>
                  </a:lnTo>
                  <a:lnTo>
                    <a:pt x="602" y="800"/>
                  </a:lnTo>
                  <a:lnTo>
                    <a:pt x="643" y="827"/>
                  </a:lnTo>
                  <a:lnTo>
                    <a:pt x="643" y="800"/>
                  </a:lnTo>
                  <a:lnTo>
                    <a:pt x="643" y="760"/>
                  </a:lnTo>
                  <a:lnTo>
                    <a:pt x="616" y="706"/>
                  </a:lnTo>
                  <a:lnTo>
                    <a:pt x="562" y="706"/>
                  </a:lnTo>
                  <a:lnTo>
                    <a:pt x="495" y="681"/>
                  </a:lnTo>
                  <a:lnTo>
                    <a:pt x="443" y="654"/>
                  </a:lnTo>
                  <a:lnTo>
                    <a:pt x="403" y="641"/>
                  </a:lnTo>
                  <a:lnTo>
                    <a:pt x="443" y="600"/>
                  </a:lnTo>
                  <a:lnTo>
                    <a:pt x="416" y="560"/>
                  </a:lnTo>
                  <a:lnTo>
                    <a:pt x="443" y="547"/>
                  </a:lnTo>
                  <a:lnTo>
                    <a:pt x="481" y="573"/>
                  </a:lnTo>
                  <a:lnTo>
                    <a:pt x="495" y="560"/>
                  </a:lnTo>
                  <a:lnTo>
                    <a:pt x="430" y="506"/>
                  </a:lnTo>
                  <a:lnTo>
                    <a:pt x="376" y="426"/>
                  </a:lnTo>
                  <a:lnTo>
                    <a:pt x="349" y="387"/>
                  </a:lnTo>
                  <a:lnTo>
                    <a:pt x="349" y="334"/>
                  </a:lnTo>
                  <a:lnTo>
                    <a:pt x="362" y="320"/>
                  </a:lnTo>
                  <a:lnTo>
                    <a:pt x="376" y="307"/>
                  </a:lnTo>
                  <a:lnTo>
                    <a:pt x="376" y="320"/>
                  </a:lnTo>
                  <a:lnTo>
                    <a:pt x="376" y="334"/>
                  </a:lnTo>
                  <a:lnTo>
                    <a:pt x="416" y="360"/>
                  </a:lnTo>
                  <a:lnTo>
                    <a:pt x="443" y="374"/>
                  </a:lnTo>
                  <a:lnTo>
                    <a:pt x="481" y="426"/>
                  </a:lnTo>
                  <a:lnTo>
                    <a:pt x="522" y="412"/>
                  </a:lnTo>
                  <a:lnTo>
                    <a:pt x="468" y="374"/>
                  </a:lnTo>
                  <a:lnTo>
                    <a:pt x="457" y="347"/>
                  </a:lnTo>
                  <a:lnTo>
                    <a:pt x="481" y="360"/>
                  </a:lnTo>
                  <a:lnTo>
                    <a:pt x="508" y="374"/>
                  </a:lnTo>
                  <a:lnTo>
                    <a:pt x="522" y="387"/>
                  </a:lnTo>
                  <a:lnTo>
                    <a:pt x="549" y="399"/>
                  </a:lnTo>
                  <a:lnTo>
                    <a:pt x="562" y="374"/>
                  </a:lnTo>
                  <a:lnTo>
                    <a:pt x="522" y="360"/>
                  </a:lnTo>
                  <a:lnTo>
                    <a:pt x="495" y="347"/>
                  </a:lnTo>
                  <a:lnTo>
                    <a:pt x="508" y="320"/>
                  </a:lnTo>
                  <a:lnTo>
                    <a:pt x="549" y="320"/>
                  </a:lnTo>
                  <a:lnTo>
                    <a:pt x="551" y="320"/>
                  </a:lnTo>
                  <a:lnTo>
                    <a:pt x="551" y="322"/>
                  </a:lnTo>
                  <a:lnTo>
                    <a:pt x="552" y="324"/>
                  </a:lnTo>
                  <a:lnTo>
                    <a:pt x="556" y="326"/>
                  </a:lnTo>
                  <a:lnTo>
                    <a:pt x="558" y="328"/>
                  </a:lnTo>
                  <a:lnTo>
                    <a:pt x="560" y="330"/>
                  </a:lnTo>
                  <a:lnTo>
                    <a:pt x="562" y="332"/>
                  </a:lnTo>
                  <a:lnTo>
                    <a:pt x="562" y="334"/>
                  </a:lnTo>
                  <a:lnTo>
                    <a:pt x="564" y="334"/>
                  </a:lnTo>
                  <a:lnTo>
                    <a:pt x="566" y="337"/>
                  </a:lnTo>
                  <a:lnTo>
                    <a:pt x="572" y="341"/>
                  </a:lnTo>
                  <a:lnTo>
                    <a:pt x="576" y="347"/>
                  </a:lnTo>
                  <a:lnTo>
                    <a:pt x="581" y="351"/>
                  </a:lnTo>
                  <a:lnTo>
                    <a:pt x="585" y="355"/>
                  </a:lnTo>
                  <a:lnTo>
                    <a:pt x="587" y="359"/>
                  </a:lnTo>
                  <a:lnTo>
                    <a:pt x="589" y="359"/>
                  </a:lnTo>
                  <a:lnTo>
                    <a:pt x="589" y="360"/>
                  </a:lnTo>
                  <a:lnTo>
                    <a:pt x="602" y="360"/>
                  </a:lnTo>
                  <a:lnTo>
                    <a:pt x="602" y="347"/>
                  </a:lnTo>
                  <a:lnTo>
                    <a:pt x="576" y="320"/>
                  </a:lnTo>
                  <a:lnTo>
                    <a:pt x="562" y="307"/>
                  </a:lnTo>
                  <a:lnTo>
                    <a:pt x="522" y="307"/>
                  </a:lnTo>
                  <a:lnTo>
                    <a:pt x="508" y="293"/>
                  </a:lnTo>
                  <a:lnTo>
                    <a:pt x="508" y="280"/>
                  </a:lnTo>
                  <a:lnTo>
                    <a:pt x="495" y="253"/>
                  </a:lnTo>
                  <a:lnTo>
                    <a:pt x="508" y="253"/>
                  </a:lnTo>
                  <a:lnTo>
                    <a:pt x="535" y="253"/>
                  </a:lnTo>
                  <a:lnTo>
                    <a:pt x="562" y="226"/>
                  </a:lnTo>
                  <a:lnTo>
                    <a:pt x="602" y="186"/>
                  </a:lnTo>
                  <a:lnTo>
                    <a:pt x="629" y="213"/>
                  </a:lnTo>
                  <a:lnTo>
                    <a:pt x="670" y="172"/>
                  </a:lnTo>
                  <a:lnTo>
                    <a:pt x="710" y="186"/>
                  </a:lnTo>
                  <a:lnTo>
                    <a:pt x="791" y="172"/>
                  </a:lnTo>
                  <a:lnTo>
                    <a:pt x="831" y="199"/>
                  </a:lnTo>
                  <a:lnTo>
                    <a:pt x="844" y="159"/>
                  </a:lnTo>
                  <a:lnTo>
                    <a:pt x="858" y="132"/>
                  </a:lnTo>
                  <a:lnTo>
                    <a:pt x="844" y="94"/>
                  </a:lnTo>
                  <a:lnTo>
                    <a:pt x="871" y="53"/>
                  </a:lnTo>
                  <a:lnTo>
                    <a:pt x="871" y="13"/>
                  </a:lnTo>
                  <a:lnTo>
                    <a:pt x="831" y="0"/>
                  </a:lnTo>
                  <a:lnTo>
                    <a:pt x="791" y="0"/>
                  </a:lnTo>
                  <a:lnTo>
                    <a:pt x="804" y="40"/>
                  </a:lnTo>
                  <a:lnTo>
                    <a:pt x="817" y="80"/>
                  </a:lnTo>
                  <a:lnTo>
                    <a:pt x="777" y="94"/>
                  </a:lnTo>
                  <a:lnTo>
                    <a:pt x="696" y="119"/>
                  </a:lnTo>
                  <a:lnTo>
                    <a:pt x="629" y="94"/>
                  </a:lnTo>
                  <a:lnTo>
                    <a:pt x="616" y="107"/>
                  </a:lnTo>
                  <a:lnTo>
                    <a:pt x="576" y="80"/>
                  </a:lnTo>
                  <a:lnTo>
                    <a:pt x="522" y="94"/>
                  </a:lnTo>
                  <a:lnTo>
                    <a:pt x="468" y="132"/>
                  </a:lnTo>
                  <a:lnTo>
                    <a:pt x="430" y="146"/>
                  </a:lnTo>
                  <a:lnTo>
                    <a:pt x="389" y="146"/>
                  </a:lnTo>
                  <a:lnTo>
                    <a:pt x="403" y="159"/>
                  </a:lnTo>
                  <a:lnTo>
                    <a:pt x="336" y="172"/>
                  </a:lnTo>
                  <a:lnTo>
                    <a:pt x="336" y="213"/>
                  </a:lnTo>
                  <a:lnTo>
                    <a:pt x="309" y="199"/>
                  </a:lnTo>
                  <a:lnTo>
                    <a:pt x="295" y="226"/>
                  </a:lnTo>
                  <a:lnTo>
                    <a:pt x="268" y="213"/>
                  </a:lnTo>
                  <a:lnTo>
                    <a:pt x="228" y="226"/>
                  </a:lnTo>
                  <a:lnTo>
                    <a:pt x="201" y="266"/>
                  </a:lnTo>
                  <a:lnTo>
                    <a:pt x="201" y="268"/>
                  </a:lnTo>
                  <a:lnTo>
                    <a:pt x="201" y="270"/>
                  </a:lnTo>
                  <a:lnTo>
                    <a:pt x="199" y="272"/>
                  </a:lnTo>
                  <a:lnTo>
                    <a:pt x="197" y="276"/>
                  </a:lnTo>
                  <a:lnTo>
                    <a:pt x="195" y="278"/>
                  </a:lnTo>
                  <a:lnTo>
                    <a:pt x="192" y="278"/>
                  </a:lnTo>
                  <a:lnTo>
                    <a:pt x="188" y="280"/>
                  </a:lnTo>
                  <a:lnTo>
                    <a:pt x="178" y="280"/>
                  </a:lnTo>
                  <a:lnTo>
                    <a:pt x="174" y="280"/>
                  </a:lnTo>
                  <a:lnTo>
                    <a:pt x="169" y="280"/>
                  </a:lnTo>
                  <a:lnTo>
                    <a:pt x="167" y="280"/>
                  </a:lnTo>
                  <a:lnTo>
                    <a:pt x="163" y="280"/>
                  </a:lnTo>
                  <a:lnTo>
                    <a:pt x="161" y="280"/>
                  </a:lnTo>
                  <a:lnTo>
                    <a:pt x="134" y="293"/>
                  </a:lnTo>
                  <a:lnTo>
                    <a:pt x="94" y="32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718">
              <a:extLst>
                <a:ext uri="{FF2B5EF4-FFF2-40B4-BE49-F238E27FC236}">
                  <a16:creationId xmlns:a16="http://schemas.microsoft.com/office/drawing/2014/main" id="{D5D05320-1D7D-40EE-B351-089EDAF7C35A}"/>
                </a:ext>
              </a:extLst>
            </p:cNvPr>
            <p:cNvSpPr/>
            <p:nvPr/>
          </p:nvSpPr>
          <p:spPr>
            <a:xfrm>
              <a:off x="6708275" y="3747407"/>
              <a:ext cx="883703" cy="745040"/>
            </a:xfrm>
            <a:custGeom>
              <a:avLst/>
              <a:gdLst/>
              <a:ahLst/>
              <a:cxnLst/>
              <a:rect l="0" t="0" r="0" b="0"/>
              <a:pathLst>
                <a:path w="1204" h="1029" extrusionOk="0">
                  <a:moveTo>
                    <a:pt x="603" y="975"/>
                  </a:moveTo>
                  <a:lnTo>
                    <a:pt x="603" y="961"/>
                  </a:lnTo>
                  <a:lnTo>
                    <a:pt x="576" y="948"/>
                  </a:lnTo>
                  <a:lnTo>
                    <a:pt x="576" y="921"/>
                  </a:lnTo>
                  <a:lnTo>
                    <a:pt x="536" y="908"/>
                  </a:lnTo>
                  <a:lnTo>
                    <a:pt x="509" y="894"/>
                  </a:lnTo>
                  <a:lnTo>
                    <a:pt x="469" y="921"/>
                  </a:lnTo>
                  <a:lnTo>
                    <a:pt x="469" y="894"/>
                  </a:lnTo>
                  <a:lnTo>
                    <a:pt x="442" y="883"/>
                  </a:lnTo>
                  <a:lnTo>
                    <a:pt x="469" y="869"/>
                  </a:lnTo>
                  <a:lnTo>
                    <a:pt x="455" y="856"/>
                  </a:lnTo>
                  <a:lnTo>
                    <a:pt x="428" y="869"/>
                  </a:lnTo>
                  <a:lnTo>
                    <a:pt x="415" y="856"/>
                  </a:lnTo>
                  <a:lnTo>
                    <a:pt x="388" y="856"/>
                  </a:lnTo>
                  <a:lnTo>
                    <a:pt x="348" y="842"/>
                  </a:lnTo>
                  <a:lnTo>
                    <a:pt x="374" y="883"/>
                  </a:lnTo>
                  <a:lnTo>
                    <a:pt x="348" y="883"/>
                  </a:lnTo>
                  <a:lnTo>
                    <a:pt x="334" y="921"/>
                  </a:lnTo>
                  <a:lnTo>
                    <a:pt x="307" y="883"/>
                  </a:lnTo>
                  <a:lnTo>
                    <a:pt x="282" y="856"/>
                  </a:lnTo>
                  <a:lnTo>
                    <a:pt x="294" y="829"/>
                  </a:lnTo>
                  <a:lnTo>
                    <a:pt x="282" y="816"/>
                  </a:lnTo>
                  <a:lnTo>
                    <a:pt x="215" y="802"/>
                  </a:lnTo>
                  <a:lnTo>
                    <a:pt x="161" y="789"/>
                  </a:lnTo>
                  <a:lnTo>
                    <a:pt x="161" y="748"/>
                  </a:lnTo>
                  <a:lnTo>
                    <a:pt x="134" y="748"/>
                  </a:lnTo>
                  <a:lnTo>
                    <a:pt x="121" y="789"/>
                  </a:lnTo>
                  <a:lnTo>
                    <a:pt x="94" y="775"/>
                  </a:lnTo>
                  <a:lnTo>
                    <a:pt x="108" y="762"/>
                  </a:lnTo>
                  <a:lnTo>
                    <a:pt x="121" y="748"/>
                  </a:lnTo>
                  <a:lnTo>
                    <a:pt x="121" y="708"/>
                  </a:lnTo>
                  <a:lnTo>
                    <a:pt x="108" y="668"/>
                  </a:lnTo>
                  <a:lnTo>
                    <a:pt x="81" y="668"/>
                  </a:lnTo>
                  <a:lnTo>
                    <a:pt x="94" y="641"/>
                  </a:lnTo>
                  <a:lnTo>
                    <a:pt x="67" y="614"/>
                  </a:lnTo>
                  <a:lnTo>
                    <a:pt x="81" y="574"/>
                  </a:lnTo>
                  <a:lnTo>
                    <a:pt x="81" y="547"/>
                  </a:lnTo>
                  <a:lnTo>
                    <a:pt x="67" y="547"/>
                  </a:lnTo>
                  <a:lnTo>
                    <a:pt x="40" y="493"/>
                  </a:lnTo>
                  <a:lnTo>
                    <a:pt x="54" y="468"/>
                  </a:lnTo>
                  <a:lnTo>
                    <a:pt x="14" y="428"/>
                  </a:lnTo>
                  <a:lnTo>
                    <a:pt x="0" y="414"/>
                  </a:lnTo>
                  <a:lnTo>
                    <a:pt x="0" y="374"/>
                  </a:lnTo>
                  <a:lnTo>
                    <a:pt x="27" y="347"/>
                  </a:lnTo>
                  <a:lnTo>
                    <a:pt x="27" y="307"/>
                  </a:lnTo>
                  <a:lnTo>
                    <a:pt x="0" y="267"/>
                  </a:lnTo>
                  <a:lnTo>
                    <a:pt x="0" y="253"/>
                  </a:lnTo>
                  <a:lnTo>
                    <a:pt x="14" y="253"/>
                  </a:lnTo>
                  <a:lnTo>
                    <a:pt x="27" y="253"/>
                  </a:lnTo>
                  <a:lnTo>
                    <a:pt x="40" y="226"/>
                  </a:lnTo>
                  <a:lnTo>
                    <a:pt x="67" y="186"/>
                  </a:lnTo>
                  <a:lnTo>
                    <a:pt x="108" y="173"/>
                  </a:lnTo>
                  <a:lnTo>
                    <a:pt x="161" y="159"/>
                  </a:lnTo>
                  <a:lnTo>
                    <a:pt x="215" y="132"/>
                  </a:lnTo>
                  <a:lnTo>
                    <a:pt x="242" y="81"/>
                  </a:lnTo>
                  <a:lnTo>
                    <a:pt x="282" y="67"/>
                  </a:lnTo>
                  <a:lnTo>
                    <a:pt x="348" y="27"/>
                  </a:lnTo>
                  <a:lnTo>
                    <a:pt x="401" y="0"/>
                  </a:lnTo>
                  <a:lnTo>
                    <a:pt x="442" y="27"/>
                  </a:lnTo>
                  <a:lnTo>
                    <a:pt x="442" y="40"/>
                  </a:lnTo>
                  <a:lnTo>
                    <a:pt x="469" y="92"/>
                  </a:lnTo>
                  <a:lnTo>
                    <a:pt x="522" y="92"/>
                  </a:lnTo>
                  <a:lnTo>
                    <a:pt x="549" y="105"/>
                  </a:lnTo>
                  <a:lnTo>
                    <a:pt x="576" y="92"/>
                  </a:lnTo>
                  <a:lnTo>
                    <a:pt x="576" y="81"/>
                  </a:lnTo>
                  <a:lnTo>
                    <a:pt x="589" y="67"/>
                  </a:lnTo>
                  <a:lnTo>
                    <a:pt x="603" y="54"/>
                  </a:lnTo>
                  <a:lnTo>
                    <a:pt x="708" y="67"/>
                  </a:lnTo>
                  <a:lnTo>
                    <a:pt x="722" y="54"/>
                  </a:lnTo>
                  <a:lnTo>
                    <a:pt x="803" y="54"/>
                  </a:lnTo>
                  <a:lnTo>
                    <a:pt x="843" y="40"/>
                  </a:lnTo>
                  <a:lnTo>
                    <a:pt x="883" y="40"/>
                  </a:lnTo>
                  <a:lnTo>
                    <a:pt x="897" y="27"/>
                  </a:lnTo>
                  <a:lnTo>
                    <a:pt x="910" y="27"/>
                  </a:lnTo>
                  <a:lnTo>
                    <a:pt x="937" y="0"/>
                  </a:lnTo>
                  <a:lnTo>
                    <a:pt x="964" y="27"/>
                  </a:lnTo>
                  <a:lnTo>
                    <a:pt x="991" y="40"/>
                  </a:lnTo>
                  <a:lnTo>
                    <a:pt x="1018" y="81"/>
                  </a:lnTo>
                  <a:lnTo>
                    <a:pt x="1018" y="105"/>
                  </a:lnTo>
                  <a:lnTo>
                    <a:pt x="1031" y="132"/>
                  </a:lnTo>
                  <a:lnTo>
                    <a:pt x="1058" y="186"/>
                  </a:lnTo>
                  <a:lnTo>
                    <a:pt x="1085" y="240"/>
                  </a:lnTo>
                  <a:lnTo>
                    <a:pt x="1098" y="307"/>
                  </a:lnTo>
                  <a:lnTo>
                    <a:pt x="1085" y="334"/>
                  </a:lnTo>
                  <a:lnTo>
                    <a:pt x="1058" y="334"/>
                  </a:lnTo>
                  <a:lnTo>
                    <a:pt x="1044" y="388"/>
                  </a:lnTo>
                  <a:lnTo>
                    <a:pt x="1031" y="401"/>
                  </a:lnTo>
                  <a:lnTo>
                    <a:pt x="1085" y="414"/>
                  </a:lnTo>
                  <a:lnTo>
                    <a:pt x="1098" y="468"/>
                  </a:lnTo>
                  <a:lnTo>
                    <a:pt x="1098" y="493"/>
                  </a:lnTo>
                  <a:lnTo>
                    <a:pt x="1112" y="533"/>
                  </a:lnTo>
                  <a:lnTo>
                    <a:pt x="1150" y="601"/>
                  </a:lnTo>
                  <a:lnTo>
                    <a:pt x="1177" y="627"/>
                  </a:lnTo>
                  <a:lnTo>
                    <a:pt x="1204" y="627"/>
                  </a:lnTo>
                  <a:lnTo>
                    <a:pt x="1177" y="641"/>
                  </a:lnTo>
                  <a:lnTo>
                    <a:pt x="1204" y="668"/>
                  </a:lnTo>
                  <a:lnTo>
                    <a:pt x="1204" y="722"/>
                  </a:lnTo>
                  <a:lnTo>
                    <a:pt x="1177" y="735"/>
                  </a:lnTo>
                  <a:lnTo>
                    <a:pt x="1137" y="748"/>
                  </a:lnTo>
                  <a:lnTo>
                    <a:pt x="1137" y="789"/>
                  </a:lnTo>
                  <a:lnTo>
                    <a:pt x="1112" y="829"/>
                  </a:lnTo>
                  <a:lnTo>
                    <a:pt x="1085" y="869"/>
                  </a:lnTo>
                  <a:lnTo>
                    <a:pt x="1058" y="894"/>
                  </a:lnTo>
                  <a:lnTo>
                    <a:pt x="1085" y="948"/>
                  </a:lnTo>
                  <a:lnTo>
                    <a:pt x="1085" y="975"/>
                  </a:lnTo>
                  <a:lnTo>
                    <a:pt x="1112" y="1002"/>
                  </a:lnTo>
                  <a:lnTo>
                    <a:pt x="1058" y="1015"/>
                  </a:lnTo>
                  <a:lnTo>
                    <a:pt x="1058" y="1002"/>
                  </a:lnTo>
                  <a:lnTo>
                    <a:pt x="1004" y="988"/>
                  </a:lnTo>
                  <a:lnTo>
                    <a:pt x="1004" y="975"/>
                  </a:lnTo>
                  <a:lnTo>
                    <a:pt x="977" y="961"/>
                  </a:lnTo>
                  <a:lnTo>
                    <a:pt x="883" y="961"/>
                  </a:lnTo>
                  <a:lnTo>
                    <a:pt x="870" y="988"/>
                  </a:lnTo>
                  <a:lnTo>
                    <a:pt x="816" y="975"/>
                  </a:lnTo>
                  <a:lnTo>
                    <a:pt x="776" y="988"/>
                  </a:lnTo>
                  <a:lnTo>
                    <a:pt x="776" y="1029"/>
                  </a:lnTo>
                  <a:lnTo>
                    <a:pt x="722" y="1029"/>
                  </a:lnTo>
                  <a:lnTo>
                    <a:pt x="735" y="988"/>
                  </a:lnTo>
                  <a:lnTo>
                    <a:pt x="697" y="975"/>
                  </a:lnTo>
                  <a:lnTo>
                    <a:pt x="670" y="961"/>
                  </a:lnTo>
                  <a:lnTo>
                    <a:pt x="643" y="988"/>
                  </a:lnTo>
                  <a:lnTo>
                    <a:pt x="616" y="1002"/>
                  </a:lnTo>
                  <a:lnTo>
                    <a:pt x="630" y="975"/>
                  </a:lnTo>
                  <a:lnTo>
                    <a:pt x="603" y="975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719">
              <a:extLst>
                <a:ext uri="{FF2B5EF4-FFF2-40B4-BE49-F238E27FC236}">
                  <a16:creationId xmlns:a16="http://schemas.microsoft.com/office/drawing/2014/main" id="{F8EBE799-6051-42F5-BEF5-4234A30646F0}"/>
                </a:ext>
              </a:extLst>
            </p:cNvPr>
            <p:cNvSpPr/>
            <p:nvPr/>
          </p:nvSpPr>
          <p:spPr>
            <a:xfrm>
              <a:off x="7205909" y="3463050"/>
              <a:ext cx="460936" cy="357329"/>
            </a:xfrm>
            <a:custGeom>
              <a:avLst/>
              <a:gdLst/>
              <a:ahLst/>
              <a:cxnLst/>
              <a:rect l="0" t="0" r="0" b="0"/>
              <a:pathLst>
                <a:path w="627" h="495" extrusionOk="0">
                  <a:moveTo>
                    <a:pt x="40" y="267"/>
                  </a:moveTo>
                  <a:lnTo>
                    <a:pt x="26" y="228"/>
                  </a:lnTo>
                  <a:lnTo>
                    <a:pt x="26" y="215"/>
                  </a:lnTo>
                  <a:lnTo>
                    <a:pt x="13" y="188"/>
                  </a:lnTo>
                  <a:lnTo>
                    <a:pt x="0" y="161"/>
                  </a:lnTo>
                  <a:lnTo>
                    <a:pt x="5" y="151"/>
                  </a:lnTo>
                  <a:lnTo>
                    <a:pt x="9" y="142"/>
                  </a:lnTo>
                  <a:lnTo>
                    <a:pt x="15" y="132"/>
                  </a:lnTo>
                  <a:lnTo>
                    <a:pt x="19" y="125"/>
                  </a:lnTo>
                  <a:lnTo>
                    <a:pt x="23" y="117"/>
                  </a:lnTo>
                  <a:lnTo>
                    <a:pt x="25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80" y="67"/>
                  </a:lnTo>
                  <a:lnTo>
                    <a:pt x="134" y="54"/>
                  </a:lnTo>
                  <a:lnTo>
                    <a:pt x="188" y="40"/>
                  </a:lnTo>
                  <a:lnTo>
                    <a:pt x="241" y="40"/>
                  </a:lnTo>
                  <a:lnTo>
                    <a:pt x="282" y="27"/>
                  </a:lnTo>
                  <a:lnTo>
                    <a:pt x="320" y="40"/>
                  </a:lnTo>
                  <a:lnTo>
                    <a:pt x="360" y="40"/>
                  </a:lnTo>
                  <a:lnTo>
                    <a:pt x="374" y="0"/>
                  </a:lnTo>
                  <a:lnTo>
                    <a:pt x="414" y="40"/>
                  </a:lnTo>
                  <a:lnTo>
                    <a:pt x="455" y="40"/>
                  </a:lnTo>
                  <a:lnTo>
                    <a:pt x="522" y="67"/>
                  </a:lnTo>
                  <a:lnTo>
                    <a:pt x="576" y="107"/>
                  </a:lnTo>
                  <a:lnTo>
                    <a:pt x="602" y="107"/>
                  </a:lnTo>
                  <a:lnTo>
                    <a:pt x="589" y="134"/>
                  </a:lnTo>
                  <a:lnTo>
                    <a:pt x="602" y="161"/>
                  </a:lnTo>
                  <a:lnTo>
                    <a:pt x="627" y="161"/>
                  </a:lnTo>
                  <a:lnTo>
                    <a:pt x="616" y="201"/>
                  </a:lnTo>
                  <a:lnTo>
                    <a:pt x="576" y="201"/>
                  </a:lnTo>
                  <a:lnTo>
                    <a:pt x="562" y="242"/>
                  </a:lnTo>
                  <a:lnTo>
                    <a:pt x="549" y="267"/>
                  </a:lnTo>
                  <a:lnTo>
                    <a:pt x="535" y="280"/>
                  </a:lnTo>
                  <a:lnTo>
                    <a:pt x="549" y="320"/>
                  </a:lnTo>
                  <a:lnTo>
                    <a:pt x="535" y="347"/>
                  </a:lnTo>
                  <a:lnTo>
                    <a:pt x="535" y="374"/>
                  </a:lnTo>
                  <a:lnTo>
                    <a:pt x="549" y="387"/>
                  </a:lnTo>
                  <a:lnTo>
                    <a:pt x="522" y="387"/>
                  </a:lnTo>
                  <a:lnTo>
                    <a:pt x="495" y="387"/>
                  </a:lnTo>
                  <a:lnTo>
                    <a:pt x="495" y="414"/>
                  </a:lnTo>
                  <a:lnTo>
                    <a:pt x="468" y="414"/>
                  </a:lnTo>
                  <a:lnTo>
                    <a:pt x="468" y="455"/>
                  </a:lnTo>
                  <a:lnTo>
                    <a:pt x="441" y="455"/>
                  </a:lnTo>
                  <a:lnTo>
                    <a:pt x="428" y="482"/>
                  </a:lnTo>
                  <a:lnTo>
                    <a:pt x="401" y="468"/>
                  </a:lnTo>
                  <a:lnTo>
                    <a:pt x="374" y="482"/>
                  </a:lnTo>
                  <a:lnTo>
                    <a:pt x="360" y="495"/>
                  </a:lnTo>
                  <a:lnTo>
                    <a:pt x="334" y="495"/>
                  </a:lnTo>
                  <a:lnTo>
                    <a:pt x="334" y="482"/>
                  </a:lnTo>
                  <a:lnTo>
                    <a:pt x="307" y="441"/>
                  </a:lnTo>
                  <a:lnTo>
                    <a:pt x="282" y="428"/>
                  </a:lnTo>
                  <a:lnTo>
                    <a:pt x="255" y="401"/>
                  </a:lnTo>
                  <a:lnTo>
                    <a:pt x="241" y="414"/>
                  </a:lnTo>
                  <a:lnTo>
                    <a:pt x="228" y="387"/>
                  </a:lnTo>
                  <a:lnTo>
                    <a:pt x="241" y="347"/>
                  </a:lnTo>
                  <a:lnTo>
                    <a:pt x="215" y="307"/>
                  </a:lnTo>
                  <a:lnTo>
                    <a:pt x="161" y="307"/>
                  </a:lnTo>
                  <a:lnTo>
                    <a:pt x="121" y="307"/>
                  </a:lnTo>
                  <a:lnTo>
                    <a:pt x="107" y="307"/>
                  </a:lnTo>
                  <a:lnTo>
                    <a:pt x="67" y="293"/>
                  </a:lnTo>
                  <a:lnTo>
                    <a:pt x="80" y="267"/>
                  </a:lnTo>
                  <a:lnTo>
                    <a:pt x="67" y="267"/>
                  </a:lnTo>
                  <a:lnTo>
                    <a:pt x="40" y="267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720">
              <a:extLst>
                <a:ext uri="{FF2B5EF4-FFF2-40B4-BE49-F238E27FC236}">
                  <a16:creationId xmlns:a16="http://schemas.microsoft.com/office/drawing/2014/main" id="{CB3B3860-0EB8-4D75-A71C-1D0A395BD481}"/>
                </a:ext>
              </a:extLst>
            </p:cNvPr>
            <p:cNvSpPr/>
            <p:nvPr/>
          </p:nvSpPr>
          <p:spPr>
            <a:xfrm>
              <a:off x="6902043" y="1588158"/>
              <a:ext cx="814712" cy="1430763"/>
            </a:xfrm>
            <a:custGeom>
              <a:avLst/>
              <a:gdLst/>
              <a:ahLst/>
              <a:cxnLst/>
              <a:rect l="0" t="0" r="0" b="0"/>
              <a:pathLst>
                <a:path w="1109" h="1979" extrusionOk="0">
                  <a:moveTo>
                    <a:pt x="908" y="1777"/>
                  </a:moveTo>
                  <a:lnTo>
                    <a:pt x="883" y="1791"/>
                  </a:lnTo>
                  <a:lnTo>
                    <a:pt x="869" y="1791"/>
                  </a:lnTo>
                  <a:lnTo>
                    <a:pt x="829" y="1804"/>
                  </a:lnTo>
                  <a:lnTo>
                    <a:pt x="708" y="1858"/>
                  </a:lnTo>
                  <a:lnTo>
                    <a:pt x="641" y="1925"/>
                  </a:lnTo>
                  <a:lnTo>
                    <a:pt x="547" y="1979"/>
                  </a:lnTo>
                  <a:lnTo>
                    <a:pt x="455" y="1979"/>
                  </a:lnTo>
                  <a:lnTo>
                    <a:pt x="401" y="1952"/>
                  </a:lnTo>
                  <a:lnTo>
                    <a:pt x="334" y="1912"/>
                  </a:lnTo>
                  <a:lnTo>
                    <a:pt x="307" y="1844"/>
                  </a:lnTo>
                  <a:lnTo>
                    <a:pt x="294" y="1737"/>
                  </a:lnTo>
                  <a:lnTo>
                    <a:pt x="294" y="1656"/>
                  </a:lnTo>
                  <a:lnTo>
                    <a:pt x="253" y="1578"/>
                  </a:lnTo>
                  <a:lnTo>
                    <a:pt x="226" y="1484"/>
                  </a:lnTo>
                  <a:lnTo>
                    <a:pt x="253" y="1430"/>
                  </a:lnTo>
                  <a:lnTo>
                    <a:pt x="294" y="1363"/>
                  </a:lnTo>
                  <a:lnTo>
                    <a:pt x="307" y="1322"/>
                  </a:lnTo>
                  <a:lnTo>
                    <a:pt x="334" y="1271"/>
                  </a:lnTo>
                  <a:lnTo>
                    <a:pt x="388" y="1217"/>
                  </a:lnTo>
                  <a:lnTo>
                    <a:pt x="428" y="1123"/>
                  </a:lnTo>
                  <a:lnTo>
                    <a:pt x="455" y="1056"/>
                  </a:lnTo>
                  <a:lnTo>
                    <a:pt x="482" y="1029"/>
                  </a:lnTo>
                  <a:lnTo>
                    <a:pt x="495" y="1002"/>
                  </a:lnTo>
                  <a:lnTo>
                    <a:pt x="493" y="1002"/>
                  </a:lnTo>
                  <a:lnTo>
                    <a:pt x="493" y="1000"/>
                  </a:lnTo>
                  <a:lnTo>
                    <a:pt x="493" y="998"/>
                  </a:lnTo>
                  <a:lnTo>
                    <a:pt x="491" y="994"/>
                  </a:lnTo>
                  <a:lnTo>
                    <a:pt x="491" y="990"/>
                  </a:lnTo>
                  <a:lnTo>
                    <a:pt x="489" y="985"/>
                  </a:lnTo>
                  <a:lnTo>
                    <a:pt x="487" y="975"/>
                  </a:lnTo>
                  <a:lnTo>
                    <a:pt x="486" y="964"/>
                  </a:lnTo>
                  <a:lnTo>
                    <a:pt x="484" y="952"/>
                  </a:lnTo>
                  <a:lnTo>
                    <a:pt x="482" y="946"/>
                  </a:lnTo>
                  <a:lnTo>
                    <a:pt x="482" y="942"/>
                  </a:lnTo>
                  <a:lnTo>
                    <a:pt x="482" y="939"/>
                  </a:lnTo>
                  <a:lnTo>
                    <a:pt x="482" y="937"/>
                  </a:lnTo>
                  <a:lnTo>
                    <a:pt x="480" y="931"/>
                  </a:lnTo>
                  <a:lnTo>
                    <a:pt x="480" y="927"/>
                  </a:lnTo>
                  <a:lnTo>
                    <a:pt x="476" y="917"/>
                  </a:lnTo>
                  <a:lnTo>
                    <a:pt x="472" y="912"/>
                  </a:lnTo>
                  <a:lnTo>
                    <a:pt x="468" y="906"/>
                  </a:lnTo>
                  <a:lnTo>
                    <a:pt x="463" y="902"/>
                  </a:lnTo>
                  <a:lnTo>
                    <a:pt x="459" y="898"/>
                  </a:lnTo>
                  <a:lnTo>
                    <a:pt x="455" y="896"/>
                  </a:lnTo>
                  <a:lnTo>
                    <a:pt x="388" y="870"/>
                  </a:lnTo>
                  <a:lnTo>
                    <a:pt x="374" y="870"/>
                  </a:lnTo>
                  <a:lnTo>
                    <a:pt x="361" y="843"/>
                  </a:lnTo>
                  <a:lnTo>
                    <a:pt x="334" y="802"/>
                  </a:lnTo>
                  <a:lnTo>
                    <a:pt x="307" y="762"/>
                  </a:lnTo>
                  <a:lnTo>
                    <a:pt x="320" y="749"/>
                  </a:lnTo>
                  <a:lnTo>
                    <a:pt x="320" y="695"/>
                  </a:lnTo>
                  <a:lnTo>
                    <a:pt x="307" y="668"/>
                  </a:lnTo>
                  <a:lnTo>
                    <a:pt x="280" y="616"/>
                  </a:lnTo>
                  <a:lnTo>
                    <a:pt x="294" y="589"/>
                  </a:lnTo>
                  <a:lnTo>
                    <a:pt x="294" y="576"/>
                  </a:lnTo>
                  <a:lnTo>
                    <a:pt x="267" y="549"/>
                  </a:lnTo>
                  <a:lnTo>
                    <a:pt x="267" y="509"/>
                  </a:lnTo>
                  <a:lnTo>
                    <a:pt x="267" y="482"/>
                  </a:lnTo>
                  <a:lnTo>
                    <a:pt x="240" y="455"/>
                  </a:lnTo>
                  <a:lnTo>
                    <a:pt x="213" y="415"/>
                  </a:lnTo>
                  <a:lnTo>
                    <a:pt x="173" y="388"/>
                  </a:lnTo>
                  <a:lnTo>
                    <a:pt x="119" y="388"/>
                  </a:lnTo>
                  <a:lnTo>
                    <a:pt x="81" y="361"/>
                  </a:lnTo>
                  <a:lnTo>
                    <a:pt x="40" y="321"/>
                  </a:lnTo>
                  <a:lnTo>
                    <a:pt x="0" y="294"/>
                  </a:lnTo>
                  <a:lnTo>
                    <a:pt x="13" y="282"/>
                  </a:lnTo>
                  <a:lnTo>
                    <a:pt x="27" y="294"/>
                  </a:lnTo>
                  <a:lnTo>
                    <a:pt x="54" y="282"/>
                  </a:lnTo>
                  <a:lnTo>
                    <a:pt x="40" y="269"/>
                  </a:lnTo>
                  <a:lnTo>
                    <a:pt x="54" y="229"/>
                  </a:lnTo>
                  <a:lnTo>
                    <a:pt x="81" y="242"/>
                  </a:lnTo>
                  <a:lnTo>
                    <a:pt x="132" y="307"/>
                  </a:lnTo>
                  <a:lnTo>
                    <a:pt x="132" y="334"/>
                  </a:lnTo>
                  <a:lnTo>
                    <a:pt x="173" y="334"/>
                  </a:lnTo>
                  <a:lnTo>
                    <a:pt x="213" y="348"/>
                  </a:lnTo>
                  <a:lnTo>
                    <a:pt x="226" y="321"/>
                  </a:lnTo>
                  <a:lnTo>
                    <a:pt x="228" y="317"/>
                  </a:lnTo>
                  <a:lnTo>
                    <a:pt x="232" y="313"/>
                  </a:lnTo>
                  <a:lnTo>
                    <a:pt x="236" y="309"/>
                  </a:lnTo>
                  <a:lnTo>
                    <a:pt x="242" y="307"/>
                  </a:lnTo>
                  <a:lnTo>
                    <a:pt x="246" y="305"/>
                  </a:lnTo>
                  <a:lnTo>
                    <a:pt x="249" y="305"/>
                  </a:lnTo>
                  <a:lnTo>
                    <a:pt x="253" y="303"/>
                  </a:lnTo>
                  <a:lnTo>
                    <a:pt x="257" y="305"/>
                  </a:lnTo>
                  <a:lnTo>
                    <a:pt x="261" y="305"/>
                  </a:lnTo>
                  <a:lnTo>
                    <a:pt x="267" y="307"/>
                  </a:lnTo>
                  <a:lnTo>
                    <a:pt x="320" y="334"/>
                  </a:lnTo>
                  <a:lnTo>
                    <a:pt x="347" y="307"/>
                  </a:lnTo>
                  <a:lnTo>
                    <a:pt x="334" y="294"/>
                  </a:lnTo>
                  <a:lnTo>
                    <a:pt x="334" y="282"/>
                  </a:lnTo>
                  <a:lnTo>
                    <a:pt x="361" y="269"/>
                  </a:lnTo>
                  <a:lnTo>
                    <a:pt x="361" y="215"/>
                  </a:lnTo>
                  <a:lnTo>
                    <a:pt x="361" y="161"/>
                  </a:lnTo>
                  <a:lnTo>
                    <a:pt x="347" y="108"/>
                  </a:lnTo>
                  <a:lnTo>
                    <a:pt x="361" y="81"/>
                  </a:lnTo>
                  <a:lnTo>
                    <a:pt x="388" y="40"/>
                  </a:lnTo>
                  <a:lnTo>
                    <a:pt x="415" y="40"/>
                  </a:lnTo>
                  <a:lnTo>
                    <a:pt x="428" y="27"/>
                  </a:lnTo>
                  <a:lnTo>
                    <a:pt x="468" y="0"/>
                  </a:lnTo>
                  <a:lnTo>
                    <a:pt x="495" y="27"/>
                  </a:lnTo>
                  <a:lnTo>
                    <a:pt x="547" y="54"/>
                  </a:lnTo>
                  <a:lnTo>
                    <a:pt x="574" y="81"/>
                  </a:lnTo>
                  <a:lnTo>
                    <a:pt x="560" y="121"/>
                  </a:lnTo>
                  <a:lnTo>
                    <a:pt x="574" y="175"/>
                  </a:lnTo>
                  <a:lnTo>
                    <a:pt x="547" y="215"/>
                  </a:lnTo>
                  <a:lnTo>
                    <a:pt x="574" y="215"/>
                  </a:lnTo>
                  <a:lnTo>
                    <a:pt x="574" y="282"/>
                  </a:lnTo>
                  <a:lnTo>
                    <a:pt x="628" y="348"/>
                  </a:lnTo>
                  <a:lnTo>
                    <a:pt x="681" y="374"/>
                  </a:lnTo>
                  <a:lnTo>
                    <a:pt x="722" y="401"/>
                  </a:lnTo>
                  <a:lnTo>
                    <a:pt x="735" y="442"/>
                  </a:lnTo>
                  <a:lnTo>
                    <a:pt x="708" y="495"/>
                  </a:lnTo>
                  <a:lnTo>
                    <a:pt x="695" y="536"/>
                  </a:lnTo>
                  <a:lnTo>
                    <a:pt x="695" y="576"/>
                  </a:lnTo>
                  <a:lnTo>
                    <a:pt x="762" y="668"/>
                  </a:lnTo>
                  <a:lnTo>
                    <a:pt x="802" y="708"/>
                  </a:lnTo>
                  <a:lnTo>
                    <a:pt x="843" y="775"/>
                  </a:lnTo>
                  <a:lnTo>
                    <a:pt x="816" y="789"/>
                  </a:lnTo>
                  <a:lnTo>
                    <a:pt x="816" y="856"/>
                  </a:lnTo>
                  <a:lnTo>
                    <a:pt x="856" y="896"/>
                  </a:lnTo>
                  <a:lnTo>
                    <a:pt x="843" y="910"/>
                  </a:lnTo>
                  <a:lnTo>
                    <a:pt x="843" y="964"/>
                  </a:lnTo>
                  <a:lnTo>
                    <a:pt x="883" y="950"/>
                  </a:lnTo>
                  <a:lnTo>
                    <a:pt x="894" y="988"/>
                  </a:lnTo>
                  <a:lnTo>
                    <a:pt x="908" y="1029"/>
                  </a:lnTo>
                  <a:lnTo>
                    <a:pt x="948" y="1042"/>
                  </a:lnTo>
                  <a:lnTo>
                    <a:pt x="948" y="1123"/>
                  </a:lnTo>
                  <a:lnTo>
                    <a:pt x="921" y="1136"/>
                  </a:lnTo>
                  <a:lnTo>
                    <a:pt x="962" y="1150"/>
                  </a:lnTo>
                  <a:lnTo>
                    <a:pt x="1002" y="1177"/>
                  </a:lnTo>
                  <a:lnTo>
                    <a:pt x="1029" y="1190"/>
                  </a:lnTo>
                  <a:lnTo>
                    <a:pt x="1056" y="1203"/>
                  </a:lnTo>
                  <a:lnTo>
                    <a:pt x="1083" y="1230"/>
                  </a:lnTo>
                  <a:lnTo>
                    <a:pt x="1109" y="1257"/>
                  </a:lnTo>
                  <a:lnTo>
                    <a:pt x="1096" y="1336"/>
                  </a:lnTo>
                  <a:lnTo>
                    <a:pt x="1083" y="1390"/>
                  </a:lnTo>
                  <a:lnTo>
                    <a:pt x="1042" y="1497"/>
                  </a:lnTo>
                  <a:lnTo>
                    <a:pt x="1002" y="1605"/>
                  </a:lnTo>
                  <a:lnTo>
                    <a:pt x="935" y="1710"/>
                  </a:lnTo>
                  <a:lnTo>
                    <a:pt x="935" y="1712"/>
                  </a:lnTo>
                  <a:lnTo>
                    <a:pt x="935" y="1714"/>
                  </a:lnTo>
                  <a:lnTo>
                    <a:pt x="933" y="1718"/>
                  </a:lnTo>
                  <a:lnTo>
                    <a:pt x="931" y="1722"/>
                  </a:lnTo>
                  <a:lnTo>
                    <a:pt x="931" y="1725"/>
                  </a:lnTo>
                  <a:lnTo>
                    <a:pt x="927" y="1733"/>
                  </a:lnTo>
                  <a:lnTo>
                    <a:pt x="923" y="1745"/>
                  </a:lnTo>
                  <a:lnTo>
                    <a:pt x="919" y="1756"/>
                  </a:lnTo>
                  <a:lnTo>
                    <a:pt x="914" y="1768"/>
                  </a:lnTo>
                  <a:lnTo>
                    <a:pt x="908" y="1777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hangingPunct="0"/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Shape 721">
              <a:extLst>
                <a:ext uri="{FF2B5EF4-FFF2-40B4-BE49-F238E27FC236}">
                  <a16:creationId xmlns:a16="http://schemas.microsoft.com/office/drawing/2014/main" id="{39C57D95-E8F4-4259-8E94-165583305B3E}"/>
                </a:ext>
              </a:extLst>
            </p:cNvPr>
            <p:cNvSpPr/>
            <p:nvPr/>
          </p:nvSpPr>
          <p:spPr>
            <a:xfrm>
              <a:off x="6019807" y="1453617"/>
              <a:ext cx="1382805" cy="1902380"/>
            </a:xfrm>
            <a:custGeom>
              <a:avLst/>
              <a:gdLst/>
              <a:ahLst/>
              <a:cxnLst/>
              <a:rect l="0" t="0" r="0" b="0"/>
              <a:pathLst>
                <a:path w="1885" h="2631" extrusionOk="0">
                  <a:moveTo>
                    <a:pt x="1778" y="361"/>
                  </a:moveTo>
                  <a:lnTo>
                    <a:pt x="1778" y="361"/>
                  </a:lnTo>
                  <a:lnTo>
                    <a:pt x="1764" y="309"/>
                  </a:lnTo>
                  <a:lnTo>
                    <a:pt x="1778" y="296"/>
                  </a:lnTo>
                  <a:lnTo>
                    <a:pt x="1778" y="269"/>
                  </a:lnTo>
                  <a:lnTo>
                    <a:pt x="1751" y="242"/>
                  </a:lnTo>
                  <a:lnTo>
                    <a:pt x="1697" y="215"/>
                  </a:lnTo>
                  <a:lnTo>
                    <a:pt x="1672" y="188"/>
                  </a:lnTo>
                  <a:lnTo>
                    <a:pt x="1632" y="215"/>
                  </a:lnTo>
                  <a:lnTo>
                    <a:pt x="1619" y="228"/>
                  </a:lnTo>
                  <a:lnTo>
                    <a:pt x="1592" y="228"/>
                  </a:lnTo>
                  <a:lnTo>
                    <a:pt x="1565" y="269"/>
                  </a:lnTo>
                  <a:lnTo>
                    <a:pt x="1551" y="296"/>
                  </a:lnTo>
                  <a:lnTo>
                    <a:pt x="1565" y="347"/>
                  </a:lnTo>
                  <a:lnTo>
                    <a:pt x="1565" y="401"/>
                  </a:lnTo>
                  <a:lnTo>
                    <a:pt x="1565" y="455"/>
                  </a:lnTo>
                  <a:lnTo>
                    <a:pt x="1538" y="468"/>
                  </a:lnTo>
                  <a:lnTo>
                    <a:pt x="1538" y="482"/>
                  </a:lnTo>
                  <a:lnTo>
                    <a:pt x="1551" y="495"/>
                  </a:lnTo>
                  <a:lnTo>
                    <a:pt x="1524" y="522"/>
                  </a:lnTo>
                  <a:lnTo>
                    <a:pt x="1471" y="495"/>
                  </a:lnTo>
                  <a:lnTo>
                    <a:pt x="1465" y="493"/>
                  </a:lnTo>
                  <a:lnTo>
                    <a:pt x="1461" y="491"/>
                  </a:lnTo>
                  <a:lnTo>
                    <a:pt x="1457" y="491"/>
                  </a:lnTo>
                  <a:lnTo>
                    <a:pt x="1453" y="491"/>
                  </a:lnTo>
                  <a:lnTo>
                    <a:pt x="1450" y="491"/>
                  </a:lnTo>
                  <a:lnTo>
                    <a:pt x="1446" y="493"/>
                  </a:lnTo>
                  <a:lnTo>
                    <a:pt x="1440" y="497"/>
                  </a:lnTo>
                  <a:lnTo>
                    <a:pt x="1436" y="501"/>
                  </a:lnTo>
                  <a:lnTo>
                    <a:pt x="1432" y="505"/>
                  </a:lnTo>
                  <a:lnTo>
                    <a:pt x="1430" y="507"/>
                  </a:lnTo>
                  <a:lnTo>
                    <a:pt x="1430" y="509"/>
                  </a:lnTo>
                  <a:lnTo>
                    <a:pt x="1417" y="535"/>
                  </a:lnTo>
                  <a:lnTo>
                    <a:pt x="1377" y="522"/>
                  </a:lnTo>
                  <a:lnTo>
                    <a:pt x="1336" y="522"/>
                  </a:lnTo>
                  <a:lnTo>
                    <a:pt x="1336" y="495"/>
                  </a:lnTo>
                  <a:lnTo>
                    <a:pt x="1283" y="428"/>
                  </a:lnTo>
                  <a:lnTo>
                    <a:pt x="1258" y="415"/>
                  </a:lnTo>
                  <a:lnTo>
                    <a:pt x="1244" y="455"/>
                  </a:lnTo>
                  <a:lnTo>
                    <a:pt x="1258" y="468"/>
                  </a:lnTo>
                  <a:lnTo>
                    <a:pt x="1231" y="482"/>
                  </a:lnTo>
                  <a:lnTo>
                    <a:pt x="1217" y="468"/>
                  </a:lnTo>
                  <a:lnTo>
                    <a:pt x="1204" y="482"/>
                  </a:lnTo>
                  <a:lnTo>
                    <a:pt x="1177" y="468"/>
                  </a:lnTo>
                  <a:lnTo>
                    <a:pt x="1164" y="495"/>
                  </a:lnTo>
                  <a:lnTo>
                    <a:pt x="1204" y="549"/>
                  </a:lnTo>
                  <a:lnTo>
                    <a:pt x="1190" y="589"/>
                  </a:lnTo>
                  <a:lnTo>
                    <a:pt x="1204" y="616"/>
                  </a:lnTo>
                  <a:lnTo>
                    <a:pt x="1177" y="629"/>
                  </a:lnTo>
                  <a:lnTo>
                    <a:pt x="1123" y="589"/>
                  </a:lnTo>
                  <a:lnTo>
                    <a:pt x="1096" y="616"/>
                  </a:lnTo>
                  <a:lnTo>
                    <a:pt x="1069" y="589"/>
                  </a:lnTo>
                  <a:lnTo>
                    <a:pt x="1043" y="603"/>
                  </a:lnTo>
                  <a:lnTo>
                    <a:pt x="1056" y="654"/>
                  </a:lnTo>
                  <a:lnTo>
                    <a:pt x="1056" y="708"/>
                  </a:lnTo>
                  <a:lnTo>
                    <a:pt x="1002" y="695"/>
                  </a:lnTo>
                  <a:lnTo>
                    <a:pt x="962" y="748"/>
                  </a:lnTo>
                  <a:lnTo>
                    <a:pt x="962" y="816"/>
                  </a:lnTo>
                  <a:lnTo>
                    <a:pt x="922" y="829"/>
                  </a:lnTo>
                  <a:lnTo>
                    <a:pt x="949" y="883"/>
                  </a:lnTo>
                  <a:lnTo>
                    <a:pt x="949" y="923"/>
                  </a:lnTo>
                  <a:lnTo>
                    <a:pt x="883" y="1015"/>
                  </a:lnTo>
                  <a:lnTo>
                    <a:pt x="883" y="1056"/>
                  </a:lnTo>
                  <a:lnTo>
                    <a:pt x="856" y="1096"/>
                  </a:lnTo>
                  <a:lnTo>
                    <a:pt x="816" y="1096"/>
                  </a:lnTo>
                  <a:lnTo>
                    <a:pt x="830" y="1163"/>
                  </a:lnTo>
                  <a:lnTo>
                    <a:pt x="830" y="1244"/>
                  </a:lnTo>
                  <a:lnTo>
                    <a:pt x="816" y="1270"/>
                  </a:lnTo>
                  <a:lnTo>
                    <a:pt x="830" y="1295"/>
                  </a:lnTo>
                  <a:lnTo>
                    <a:pt x="762" y="1389"/>
                  </a:lnTo>
                  <a:lnTo>
                    <a:pt x="816" y="1416"/>
                  </a:lnTo>
                  <a:lnTo>
                    <a:pt x="816" y="1470"/>
                  </a:lnTo>
                  <a:lnTo>
                    <a:pt x="803" y="1510"/>
                  </a:lnTo>
                  <a:lnTo>
                    <a:pt x="749" y="1497"/>
                  </a:lnTo>
                  <a:lnTo>
                    <a:pt x="709" y="1497"/>
                  </a:lnTo>
                  <a:lnTo>
                    <a:pt x="682" y="1537"/>
                  </a:lnTo>
                  <a:lnTo>
                    <a:pt x="655" y="1577"/>
                  </a:lnTo>
                  <a:lnTo>
                    <a:pt x="668" y="1616"/>
                  </a:lnTo>
                  <a:lnTo>
                    <a:pt x="641" y="1656"/>
                  </a:lnTo>
                  <a:lnTo>
                    <a:pt x="668" y="1696"/>
                  </a:lnTo>
                  <a:lnTo>
                    <a:pt x="641" y="1723"/>
                  </a:lnTo>
                  <a:lnTo>
                    <a:pt x="655" y="1791"/>
                  </a:lnTo>
                  <a:lnTo>
                    <a:pt x="682" y="1844"/>
                  </a:lnTo>
                  <a:lnTo>
                    <a:pt x="668" y="1936"/>
                  </a:lnTo>
                  <a:lnTo>
                    <a:pt x="695" y="1963"/>
                  </a:lnTo>
                  <a:lnTo>
                    <a:pt x="735" y="2004"/>
                  </a:lnTo>
                  <a:lnTo>
                    <a:pt x="722" y="2044"/>
                  </a:lnTo>
                  <a:lnTo>
                    <a:pt x="709" y="2071"/>
                  </a:lnTo>
                  <a:lnTo>
                    <a:pt x="695" y="2071"/>
                  </a:lnTo>
                  <a:lnTo>
                    <a:pt x="682" y="2084"/>
                  </a:lnTo>
                  <a:lnTo>
                    <a:pt x="695" y="2111"/>
                  </a:lnTo>
                  <a:lnTo>
                    <a:pt x="682" y="2138"/>
                  </a:lnTo>
                  <a:lnTo>
                    <a:pt x="709" y="2165"/>
                  </a:lnTo>
                  <a:lnTo>
                    <a:pt x="709" y="2205"/>
                  </a:lnTo>
                  <a:lnTo>
                    <a:pt x="695" y="2218"/>
                  </a:lnTo>
                  <a:lnTo>
                    <a:pt x="709" y="2243"/>
                  </a:lnTo>
                  <a:lnTo>
                    <a:pt x="695" y="2257"/>
                  </a:lnTo>
                  <a:lnTo>
                    <a:pt x="695" y="2270"/>
                  </a:lnTo>
                  <a:lnTo>
                    <a:pt x="682" y="2284"/>
                  </a:lnTo>
                  <a:lnTo>
                    <a:pt x="641" y="2284"/>
                  </a:lnTo>
                  <a:lnTo>
                    <a:pt x="641" y="2297"/>
                  </a:lnTo>
                  <a:lnTo>
                    <a:pt x="655" y="2311"/>
                  </a:lnTo>
                  <a:lnTo>
                    <a:pt x="655" y="2324"/>
                  </a:lnTo>
                  <a:lnTo>
                    <a:pt x="628" y="2337"/>
                  </a:lnTo>
                  <a:lnTo>
                    <a:pt x="628" y="2351"/>
                  </a:lnTo>
                  <a:lnTo>
                    <a:pt x="641" y="2391"/>
                  </a:lnTo>
                  <a:lnTo>
                    <a:pt x="641" y="2431"/>
                  </a:lnTo>
                  <a:lnTo>
                    <a:pt x="628" y="2458"/>
                  </a:lnTo>
                  <a:lnTo>
                    <a:pt x="628" y="2472"/>
                  </a:lnTo>
                  <a:lnTo>
                    <a:pt x="615" y="2472"/>
                  </a:lnTo>
                  <a:lnTo>
                    <a:pt x="615" y="2431"/>
                  </a:lnTo>
                  <a:lnTo>
                    <a:pt x="588" y="2431"/>
                  </a:lnTo>
                  <a:lnTo>
                    <a:pt x="561" y="2418"/>
                  </a:lnTo>
                  <a:lnTo>
                    <a:pt x="534" y="2364"/>
                  </a:lnTo>
                  <a:lnTo>
                    <a:pt x="534" y="2311"/>
                  </a:lnTo>
                  <a:lnTo>
                    <a:pt x="507" y="2378"/>
                  </a:lnTo>
                  <a:lnTo>
                    <a:pt x="494" y="2431"/>
                  </a:lnTo>
                  <a:lnTo>
                    <a:pt x="442" y="2445"/>
                  </a:lnTo>
                  <a:lnTo>
                    <a:pt x="388" y="2499"/>
                  </a:lnTo>
                  <a:lnTo>
                    <a:pt x="334" y="2591"/>
                  </a:lnTo>
                  <a:lnTo>
                    <a:pt x="227" y="2631"/>
                  </a:lnTo>
                  <a:lnTo>
                    <a:pt x="160" y="2591"/>
                  </a:lnTo>
                  <a:lnTo>
                    <a:pt x="54" y="2526"/>
                  </a:lnTo>
                  <a:lnTo>
                    <a:pt x="41" y="2458"/>
                  </a:lnTo>
                  <a:lnTo>
                    <a:pt x="67" y="2431"/>
                  </a:lnTo>
                  <a:lnTo>
                    <a:pt x="92" y="2391"/>
                  </a:lnTo>
                  <a:lnTo>
                    <a:pt x="81" y="2351"/>
                  </a:lnTo>
                  <a:lnTo>
                    <a:pt x="27" y="2405"/>
                  </a:lnTo>
                  <a:lnTo>
                    <a:pt x="27" y="2378"/>
                  </a:lnTo>
                  <a:lnTo>
                    <a:pt x="27" y="2311"/>
                  </a:lnTo>
                  <a:lnTo>
                    <a:pt x="41" y="2257"/>
                  </a:lnTo>
                  <a:lnTo>
                    <a:pt x="92" y="2218"/>
                  </a:lnTo>
                  <a:lnTo>
                    <a:pt x="54" y="2205"/>
                  </a:lnTo>
                  <a:lnTo>
                    <a:pt x="27" y="2151"/>
                  </a:lnTo>
                  <a:lnTo>
                    <a:pt x="27" y="2044"/>
                  </a:lnTo>
                  <a:lnTo>
                    <a:pt x="29" y="2044"/>
                  </a:lnTo>
                  <a:lnTo>
                    <a:pt x="31" y="2044"/>
                  </a:lnTo>
                  <a:lnTo>
                    <a:pt x="35" y="2044"/>
                  </a:lnTo>
                  <a:lnTo>
                    <a:pt x="41" y="2044"/>
                  </a:lnTo>
                  <a:lnTo>
                    <a:pt x="48" y="2044"/>
                  </a:lnTo>
                  <a:lnTo>
                    <a:pt x="54" y="2044"/>
                  </a:lnTo>
                  <a:lnTo>
                    <a:pt x="62" y="2044"/>
                  </a:lnTo>
                  <a:lnTo>
                    <a:pt x="67" y="2044"/>
                  </a:lnTo>
                  <a:lnTo>
                    <a:pt x="67" y="2042"/>
                  </a:lnTo>
                  <a:lnTo>
                    <a:pt x="66" y="2042"/>
                  </a:lnTo>
                  <a:lnTo>
                    <a:pt x="62" y="2040"/>
                  </a:lnTo>
                  <a:lnTo>
                    <a:pt x="58" y="2038"/>
                  </a:lnTo>
                  <a:lnTo>
                    <a:pt x="52" y="2036"/>
                  </a:lnTo>
                  <a:lnTo>
                    <a:pt x="44" y="2032"/>
                  </a:lnTo>
                  <a:lnTo>
                    <a:pt x="39" y="2030"/>
                  </a:lnTo>
                  <a:lnTo>
                    <a:pt x="25" y="2027"/>
                  </a:lnTo>
                  <a:lnTo>
                    <a:pt x="18" y="2023"/>
                  </a:lnTo>
                  <a:lnTo>
                    <a:pt x="12" y="2021"/>
                  </a:lnTo>
                  <a:lnTo>
                    <a:pt x="6" y="2019"/>
                  </a:lnTo>
                  <a:lnTo>
                    <a:pt x="2" y="2019"/>
                  </a:lnTo>
                  <a:lnTo>
                    <a:pt x="0" y="2017"/>
                  </a:lnTo>
                  <a:lnTo>
                    <a:pt x="14" y="1977"/>
                  </a:lnTo>
                  <a:lnTo>
                    <a:pt x="14" y="1911"/>
                  </a:lnTo>
                  <a:lnTo>
                    <a:pt x="119" y="1817"/>
                  </a:lnTo>
                  <a:lnTo>
                    <a:pt x="133" y="1777"/>
                  </a:lnTo>
                  <a:lnTo>
                    <a:pt x="186" y="1750"/>
                  </a:lnTo>
                  <a:lnTo>
                    <a:pt x="227" y="1723"/>
                  </a:lnTo>
                  <a:lnTo>
                    <a:pt x="267" y="1696"/>
                  </a:lnTo>
                  <a:lnTo>
                    <a:pt x="334" y="1656"/>
                  </a:lnTo>
                  <a:lnTo>
                    <a:pt x="348" y="1616"/>
                  </a:lnTo>
                  <a:lnTo>
                    <a:pt x="361" y="1591"/>
                  </a:lnTo>
                  <a:lnTo>
                    <a:pt x="442" y="1591"/>
                  </a:lnTo>
                  <a:lnTo>
                    <a:pt x="469" y="1643"/>
                  </a:lnTo>
                  <a:lnTo>
                    <a:pt x="547" y="1616"/>
                  </a:lnTo>
                  <a:lnTo>
                    <a:pt x="574" y="1564"/>
                  </a:lnTo>
                  <a:lnTo>
                    <a:pt x="561" y="1524"/>
                  </a:lnTo>
                  <a:lnTo>
                    <a:pt x="520" y="1577"/>
                  </a:lnTo>
                  <a:lnTo>
                    <a:pt x="469" y="1602"/>
                  </a:lnTo>
                  <a:lnTo>
                    <a:pt x="469" y="1537"/>
                  </a:lnTo>
                  <a:lnTo>
                    <a:pt x="482" y="1457"/>
                  </a:lnTo>
                  <a:lnTo>
                    <a:pt x="534" y="1416"/>
                  </a:lnTo>
                  <a:lnTo>
                    <a:pt x="561" y="1349"/>
                  </a:lnTo>
                  <a:lnTo>
                    <a:pt x="641" y="1270"/>
                  </a:lnTo>
                  <a:lnTo>
                    <a:pt x="655" y="1244"/>
                  </a:lnTo>
                  <a:lnTo>
                    <a:pt x="655" y="1176"/>
                  </a:lnTo>
                  <a:lnTo>
                    <a:pt x="655" y="1123"/>
                  </a:lnTo>
                  <a:lnTo>
                    <a:pt x="668" y="1069"/>
                  </a:lnTo>
                  <a:lnTo>
                    <a:pt x="722" y="1029"/>
                  </a:lnTo>
                  <a:lnTo>
                    <a:pt x="722" y="1027"/>
                  </a:lnTo>
                  <a:lnTo>
                    <a:pt x="722" y="1025"/>
                  </a:lnTo>
                  <a:lnTo>
                    <a:pt x="722" y="1021"/>
                  </a:lnTo>
                  <a:lnTo>
                    <a:pt x="722" y="1017"/>
                  </a:lnTo>
                  <a:lnTo>
                    <a:pt x="722" y="1011"/>
                  </a:lnTo>
                  <a:lnTo>
                    <a:pt x="724" y="1000"/>
                  </a:lnTo>
                  <a:lnTo>
                    <a:pt x="726" y="990"/>
                  </a:lnTo>
                  <a:lnTo>
                    <a:pt x="728" y="979"/>
                  </a:lnTo>
                  <a:lnTo>
                    <a:pt x="730" y="973"/>
                  </a:lnTo>
                  <a:lnTo>
                    <a:pt x="732" y="969"/>
                  </a:lnTo>
                  <a:lnTo>
                    <a:pt x="734" y="965"/>
                  </a:lnTo>
                  <a:lnTo>
                    <a:pt x="735" y="961"/>
                  </a:lnTo>
                  <a:lnTo>
                    <a:pt x="735" y="958"/>
                  </a:lnTo>
                  <a:lnTo>
                    <a:pt x="737" y="952"/>
                  </a:lnTo>
                  <a:lnTo>
                    <a:pt x="739" y="948"/>
                  </a:lnTo>
                  <a:lnTo>
                    <a:pt x="741" y="944"/>
                  </a:lnTo>
                  <a:lnTo>
                    <a:pt x="745" y="940"/>
                  </a:lnTo>
                  <a:lnTo>
                    <a:pt x="747" y="938"/>
                  </a:lnTo>
                  <a:lnTo>
                    <a:pt x="747" y="937"/>
                  </a:lnTo>
                  <a:lnTo>
                    <a:pt x="749" y="937"/>
                  </a:lnTo>
                  <a:lnTo>
                    <a:pt x="816" y="896"/>
                  </a:lnTo>
                  <a:lnTo>
                    <a:pt x="883" y="869"/>
                  </a:lnTo>
                  <a:lnTo>
                    <a:pt x="830" y="883"/>
                  </a:lnTo>
                  <a:lnTo>
                    <a:pt x="816" y="842"/>
                  </a:lnTo>
                  <a:lnTo>
                    <a:pt x="843" y="802"/>
                  </a:lnTo>
                  <a:lnTo>
                    <a:pt x="883" y="789"/>
                  </a:lnTo>
                  <a:lnTo>
                    <a:pt x="843" y="735"/>
                  </a:lnTo>
                  <a:lnTo>
                    <a:pt x="895" y="708"/>
                  </a:lnTo>
                  <a:lnTo>
                    <a:pt x="908" y="681"/>
                  </a:lnTo>
                  <a:lnTo>
                    <a:pt x="935" y="681"/>
                  </a:lnTo>
                  <a:lnTo>
                    <a:pt x="935" y="679"/>
                  </a:lnTo>
                  <a:lnTo>
                    <a:pt x="937" y="677"/>
                  </a:lnTo>
                  <a:lnTo>
                    <a:pt x="937" y="676"/>
                  </a:lnTo>
                  <a:lnTo>
                    <a:pt x="939" y="674"/>
                  </a:lnTo>
                  <a:lnTo>
                    <a:pt x="941" y="670"/>
                  </a:lnTo>
                  <a:lnTo>
                    <a:pt x="945" y="670"/>
                  </a:lnTo>
                  <a:lnTo>
                    <a:pt x="949" y="668"/>
                  </a:lnTo>
                  <a:lnTo>
                    <a:pt x="958" y="668"/>
                  </a:lnTo>
                  <a:lnTo>
                    <a:pt x="966" y="666"/>
                  </a:lnTo>
                  <a:lnTo>
                    <a:pt x="974" y="664"/>
                  </a:lnTo>
                  <a:lnTo>
                    <a:pt x="979" y="662"/>
                  </a:lnTo>
                  <a:lnTo>
                    <a:pt x="983" y="660"/>
                  </a:lnTo>
                  <a:lnTo>
                    <a:pt x="987" y="656"/>
                  </a:lnTo>
                  <a:lnTo>
                    <a:pt x="989" y="656"/>
                  </a:lnTo>
                  <a:lnTo>
                    <a:pt x="989" y="654"/>
                  </a:lnTo>
                  <a:lnTo>
                    <a:pt x="1016" y="641"/>
                  </a:lnTo>
                  <a:lnTo>
                    <a:pt x="975" y="616"/>
                  </a:lnTo>
                  <a:lnTo>
                    <a:pt x="949" y="641"/>
                  </a:lnTo>
                  <a:lnTo>
                    <a:pt x="947" y="641"/>
                  </a:lnTo>
                  <a:lnTo>
                    <a:pt x="945" y="641"/>
                  </a:lnTo>
                  <a:lnTo>
                    <a:pt x="939" y="641"/>
                  </a:lnTo>
                  <a:lnTo>
                    <a:pt x="933" y="641"/>
                  </a:lnTo>
                  <a:lnTo>
                    <a:pt x="924" y="641"/>
                  </a:lnTo>
                  <a:lnTo>
                    <a:pt x="916" y="641"/>
                  </a:lnTo>
                  <a:lnTo>
                    <a:pt x="906" y="641"/>
                  </a:lnTo>
                  <a:lnTo>
                    <a:pt x="895" y="641"/>
                  </a:lnTo>
                  <a:lnTo>
                    <a:pt x="893" y="643"/>
                  </a:lnTo>
                  <a:lnTo>
                    <a:pt x="891" y="643"/>
                  </a:lnTo>
                  <a:lnTo>
                    <a:pt x="887" y="647"/>
                  </a:lnTo>
                  <a:lnTo>
                    <a:pt x="885" y="651"/>
                  </a:lnTo>
                  <a:lnTo>
                    <a:pt x="883" y="654"/>
                  </a:lnTo>
                  <a:lnTo>
                    <a:pt x="879" y="660"/>
                  </a:lnTo>
                  <a:lnTo>
                    <a:pt x="878" y="664"/>
                  </a:lnTo>
                  <a:lnTo>
                    <a:pt x="874" y="668"/>
                  </a:lnTo>
                  <a:lnTo>
                    <a:pt x="872" y="668"/>
                  </a:lnTo>
                  <a:lnTo>
                    <a:pt x="870" y="668"/>
                  </a:lnTo>
                  <a:lnTo>
                    <a:pt x="866" y="668"/>
                  </a:lnTo>
                  <a:lnTo>
                    <a:pt x="864" y="666"/>
                  </a:lnTo>
                  <a:lnTo>
                    <a:pt x="864" y="664"/>
                  </a:lnTo>
                  <a:lnTo>
                    <a:pt x="862" y="662"/>
                  </a:lnTo>
                  <a:lnTo>
                    <a:pt x="860" y="660"/>
                  </a:lnTo>
                  <a:lnTo>
                    <a:pt x="858" y="658"/>
                  </a:lnTo>
                  <a:lnTo>
                    <a:pt x="856" y="656"/>
                  </a:lnTo>
                  <a:lnTo>
                    <a:pt x="851" y="656"/>
                  </a:lnTo>
                  <a:lnTo>
                    <a:pt x="845" y="658"/>
                  </a:lnTo>
                  <a:lnTo>
                    <a:pt x="841" y="658"/>
                  </a:lnTo>
                  <a:lnTo>
                    <a:pt x="837" y="660"/>
                  </a:lnTo>
                  <a:lnTo>
                    <a:pt x="833" y="660"/>
                  </a:lnTo>
                  <a:lnTo>
                    <a:pt x="828" y="662"/>
                  </a:lnTo>
                  <a:lnTo>
                    <a:pt x="822" y="666"/>
                  </a:lnTo>
                  <a:lnTo>
                    <a:pt x="816" y="668"/>
                  </a:lnTo>
                  <a:lnTo>
                    <a:pt x="808" y="672"/>
                  </a:lnTo>
                  <a:lnTo>
                    <a:pt x="801" y="676"/>
                  </a:lnTo>
                  <a:lnTo>
                    <a:pt x="791" y="679"/>
                  </a:lnTo>
                  <a:lnTo>
                    <a:pt x="783" y="683"/>
                  </a:lnTo>
                  <a:lnTo>
                    <a:pt x="772" y="689"/>
                  </a:lnTo>
                  <a:lnTo>
                    <a:pt x="762" y="695"/>
                  </a:lnTo>
                  <a:lnTo>
                    <a:pt x="735" y="708"/>
                  </a:lnTo>
                  <a:lnTo>
                    <a:pt x="709" y="748"/>
                  </a:lnTo>
                  <a:lnTo>
                    <a:pt x="682" y="748"/>
                  </a:lnTo>
                  <a:lnTo>
                    <a:pt x="695" y="708"/>
                  </a:lnTo>
                  <a:lnTo>
                    <a:pt x="749" y="668"/>
                  </a:lnTo>
                  <a:lnTo>
                    <a:pt x="789" y="668"/>
                  </a:lnTo>
                  <a:lnTo>
                    <a:pt x="830" y="629"/>
                  </a:lnTo>
                  <a:lnTo>
                    <a:pt x="830" y="603"/>
                  </a:lnTo>
                  <a:lnTo>
                    <a:pt x="803" y="616"/>
                  </a:lnTo>
                  <a:lnTo>
                    <a:pt x="789" y="589"/>
                  </a:lnTo>
                  <a:lnTo>
                    <a:pt x="803" y="562"/>
                  </a:lnTo>
                  <a:lnTo>
                    <a:pt x="816" y="562"/>
                  </a:lnTo>
                  <a:lnTo>
                    <a:pt x="830" y="535"/>
                  </a:lnTo>
                  <a:lnTo>
                    <a:pt x="843" y="562"/>
                  </a:lnTo>
                  <a:lnTo>
                    <a:pt x="870" y="562"/>
                  </a:lnTo>
                  <a:lnTo>
                    <a:pt x="856" y="522"/>
                  </a:lnTo>
                  <a:lnTo>
                    <a:pt x="895" y="468"/>
                  </a:lnTo>
                  <a:lnTo>
                    <a:pt x="895" y="562"/>
                  </a:lnTo>
                  <a:lnTo>
                    <a:pt x="922" y="562"/>
                  </a:lnTo>
                  <a:lnTo>
                    <a:pt x="962" y="589"/>
                  </a:lnTo>
                  <a:lnTo>
                    <a:pt x="975" y="562"/>
                  </a:lnTo>
                  <a:lnTo>
                    <a:pt x="975" y="535"/>
                  </a:lnTo>
                  <a:lnTo>
                    <a:pt x="1002" y="522"/>
                  </a:lnTo>
                  <a:lnTo>
                    <a:pt x="1016" y="495"/>
                  </a:lnTo>
                  <a:lnTo>
                    <a:pt x="975" y="495"/>
                  </a:lnTo>
                  <a:lnTo>
                    <a:pt x="949" y="509"/>
                  </a:lnTo>
                  <a:lnTo>
                    <a:pt x="962" y="468"/>
                  </a:lnTo>
                  <a:lnTo>
                    <a:pt x="935" y="441"/>
                  </a:lnTo>
                  <a:lnTo>
                    <a:pt x="989" y="441"/>
                  </a:lnTo>
                  <a:lnTo>
                    <a:pt x="1002" y="401"/>
                  </a:lnTo>
                  <a:lnTo>
                    <a:pt x="1016" y="415"/>
                  </a:lnTo>
                  <a:lnTo>
                    <a:pt x="1029" y="441"/>
                  </a:lnTo>
                  <a:lnTo>
                    <a:pt x="1043" y="428"/>
                  </a:lnTo>
                  <a:lnTo>
                    <a:pt x="1069" y="455"/>
                  </a:lnTo>
                  <a:lnTo>
                    <a:pt x="1096" y="428"/>
                  </a:lnTo>
                  <a:lnTo>
                    <a:pt x="1069" y="428"/>
                  </a:lnTo>
                  <a:lnTo>
                    <a:pt x="1029" y="401"/>
                  </a:lnTo>
                  <a:lnTo>
                    <a:pt x="1083" y="361"/>
                  </a:lnTo>
                  <a:lnTo>
                    <a:pt x="1123" y="361"/>
                  </a:lnTo>
                  <a:lnTo>
                    <a:pt x="1164" y="309"/>
                  </a:lnTo>
                  <a:lnTo>
                    <a:pt x="1164" y="388"/>
                  </a:lnTo>
                  <a:lnTo>
                    <a:pt x="1177" y="415"/>
                  </a:lnTo>
                  <a:lnTo>
                    <a:pt x="1204" y="374"/>
                  </a:lnTo>
                  <a:lnTo>
                    <a:pt x="1177" y="361"/>
                  </a:lnTo>
                  <a:lnTo>
                    <a:pt x="1179" y="361"/>
                  </a:lnTo>
                  <a:lnTo>
                    <a:pt x="1181" y="359"/>
                  </a:lnTo>
                  <a:lnTo>
                    <a:pt x="1187" y="357"/>
                  </a:lnTo>
                  <a:lnTo>
                    <a:pt x="1192" y="355"/>
                  </a:lnTo>
                  <a:lnTo>
                    <a:pt x="1198" y="353"/>
                  </a:lnTo>
                  <a:lnTo>
                    <a:pt x="1204" y="349"/>
                  </a:lnTo>
                  <a:lnTo>
                    <a:pt x="1212" y="349"/>
                  </a:lnTo>
                  <a:lnTo>
                    <a:pt x="1217" y="347"/>
                  </a:lnTo>
                  <a:lnTo>
                    <a:pt x="1219" y="347"/>
                  </a:lnTo>
                  <a:lnTo>
                    <a:pt x="1221" y="345"/>
                  </a:lnTo>
                  <a:lnTo>
                    <a:pt x="1223" y="344"/>
                  </a:lnTo>
                  <a:lnTo>
                    <a:pt x="1225" y="340"/>
                  </a:lnTo>
                  <a:lnTo>
                    <a:pt x="1225" y="336"/>
                  </a:lnTo>
                  <a:lnTo>
                    <a:pt x="1227" y="332"/>
                  </a:lnTo>
                  <a:lnTo>
                    <a:pt x="1229" y="320"/>
                  </a:lnTo>
                  <a:lnTo>
                    <a:pt x="1229" y="311"/>
                  </a:lnTo>
                  <a:lnTo>
                    <a:pt x="1229" y="307"/>
                  </a:lnTo>
                  <a:lnTo>
                    <a:pt x="1231" y="303"/>
                  </a:lnTo>
                  <a:lnTo>
                    <a:pt x="1231" y="299"/>
                  </a:lnTo>
                  <a:lnTo>
                    <a:pt x="1231" y="297"/>
                  </a:lnTo>
                  <a:lnTo>
                    <a:pt x="1231" y="296"/>
                  </a:lnTo>
                  <a:lnTo>
                    <a:pt x="1271" y="309"/>
                  </a:lnTo>
                  <a:lnTo>
                    <a:pt x="1296" y="334"/>
                  </a:lnTo>
                  <a:lnTo>
                    <a:pt x="1283" y="282"/>
                  </a:lnTo>
                  <a:lnTo>
                    <a:pt x="1258" y="269"/>
                  </a:lnTo>
                  <a:lnTo>
                    <a:pt x="1258" y="242"/>
                  </a:lnTo>
                  <a:lnTo>
                    <a:pt x="1260" y="242"/>
                  </a:lnTo>
                  <a:lnTo>
                    <a:pt x="1261" y="240"/>
                  </a:lnTo>
                  <a:lnTo>
                    <a:pt x="1265" y="240"/>
                  </a:lnTo>
                  <a:lnTo>
                    <a:pt x="1269" y="238"/>
                  </a:lnTo>
                  <a:lnTo>
                    <a:pt x="1273" y="236"/>
                  </a:lnTo>
                  <a:lnTo>
                    <a:pt x="1279" y="232"/>
                  </a:lnTo>
                  <a:lnTo>
                    <a:pt x="1283" y="228"/>
                  </a:lnTo>
                  <a:lnTo>
                    <a:pt x="1288" y="223"/>
                  </a:lnTo>
                  <a:lnTo>
                    <a:pt x="1294" y="221"/>
                  </a:lnTo>
                  <a:lnTo>
                    <a:pt x="1298" y="217"/>
                  </a:lnTo>
                  <a:lnTo>
                    <a:pt x="1304" y="217"/>
                  </a:lnTo>
                  <a:lnTo>
                    <a:pt x="1309" y="215"/>
                  </a:lnTo>
                  <a:lnTo>
                    <a:pt x="1313" y="215"/>
                  </a:lnTo>
                  <a:lnTo>
                    <a:pt x="1323" y="215"/>
                  </a:lnTo>
                  <a:lnTo>
                    <a:pt x="1327" y="215"/>
                  </a:lnTo>
                  <a:lnTo>
                    <a:pt x="1329" y="217"/>
                  </a:lnTo>
                  <a:lnTo>
                    <a:pt x="1331" y="219"/>
                  </a:lnTo>
                  <a:lnTo>
                    <a:pt x="1331" y="221"/>
                  </a:lnTo>
                  <a:lnTo>
                    <a:pt x="1334" y="226"/>
                  </a:lnTo>
                  <a:lnTo>
                    <a:pt x="1334" y="234"/>
                  </a:lnTo>
                  <a:lnTo>
                    <a:pt x="1336" y="242"/>
                  </a:lnTo>
                  <a:lnTo>
                    <a:pt x="1336" y="248"/>
                  </a:lnTo>
                  <a:lnTo>
                    <a:pt x="1336" y="251"/>
                  </a:lnTo>
                  <a:lnTo>
                    <a:pt x="1336" y="253"/>
                  </a:lnTo>
                  <a:lnTo>
                    <a:pt x="1336" y="255"/>
                  </a:lnTo>
                  <a:lnTo>
                    <a:pt x="1377" y="269"/>
                  </a:lnTo>
                  <a:lnTo>
                    <a:pt x="1377" y="267"/>
                  </a:lnTo>
                  <a:lnTo>
                    <a:pt x="1377" y="265"/>
                  </a:lnTo>
                  <a:lnTo>
                    <a:pt x="1375" y="263"/>
                  </a:lnTo>
                  <a:lnTo>
                    <a:pt x="1373" y="259"/>
                  </a:lnTo>
                  <a:lnTo>
                    <a:pt x="1371" y="253"/>
                  </a:lnTo>
                  <a:lnTo>
                    <a:pt x="1367" y="246"/>
                  </a:lnTo>
                  <a:lnTo>
                    <a:pt x="1365" y="240"/>
                  </a:lnTo>
                  <a:lnTo>
                    <a:pt x="1365" y="234"/>
                  </a:lnTo>
                  <a:lnTo>
                    <a:pt x="1363" y="228"/>
                  </a:lnTo>
                  <a:lnTo>
                    <a:pt x="1363" y="223"/>
                  </a:lnTo>
                  <a:lnTo>
                    <a:pt x="1365" y="219"/>
                  </a:lnTo>
                  <a:lnTo>
                    <a:pt x="1365" y="215"/>
                  </a:lnTo>
                  <a:lnTo>
                    <a:pt x="1365" y="213"/>
                  </a:lnTo>
                  <a:lnTo>
                    <a:pt x="1367" y="207"/>
                  </a:lnTo>
                  <a:lnTo>
                    <a:pt x="1371" y="205"/>
                  </a:lnTo>
                  <a:lnTo>
                    <a:pt x="1373" y="203"/>
                  </a:lnTo>
                  <a:lnTo>
                    <a:pt x="1375" y="202"/>
                  </a:lnTo>
                  <a:lnTo>
                    <a:pt x="1377" y="202"/>
                  </a:lnTo>
                  <a:lnTo>
                    <a:pt x="1390" y="161"/>
                  </a:lnTo>
                  <a:lnTo>
                    <a:pt x="1404" y="134"/>
                  </a:lnTo>
                  <a:lnTo>
                    <a:pt x="1417" y="121"/>
                  </a:lnTo>
                  <a:lnTo>
                    <a:pt x="1417" y="67"/>
                  </a:lnTo>
                  <a:lnTo>
                    <a:pt x="1444" y="67"/>
                  </a:lnTo>
                  <a:lnTo>
                    <a:pt x="1484" y="27"/>
                  </a:lnTo>
                  <a:lnTo>
                    <a:pt x="1498" y="67"/>
                  </a:lnTo>
                  <a:lnTo>
                    <a:pt x="1484" y="121"/>
                  </a:lnTo>
                  <a:lnTo>
                    <a:pt x="1471" y="161"/>
                  </a:lnTo>
                  <a:lnTo>
                    <a:pt x="1471" y="163"/>
                  </a:lnTo>
                  <a:lnTo>
                    <a:pt x="1471" y="165"/>
                  </a:lnTo>
                  <a:lnTo>
                    <a:pt x="1471" y="167"/>
                  </a:lnTo>
                  <a:lnTo>
                    <a:pt x="1471" y="171"/>
                  </a:lnTo>
                  <a:lnTo>
                    <a:pt x="1471" y="175"/>
                  </a:lnTo>
                  <a:lnTo>
                    <a:pt x="1471" y="184"/>
                  </a:lnTo>
                  <a:lnTo>
                    <a:pt x="1471" y="196"/>
                  </a:lnTo>
                  <a:lnTo>
                    <a:pt x="1471" y="205"/>
                  </a:lnTo>
                  <a:lnTo>
                    <a:pt x="1471" y="217"/>
                  </a:lnTo>
                  <a:lnTo>
                    <a:pt x="1471" y="228"/>
                  </a:lnTo>
                  <a:lnTo>
                    <a:pt x="1471" y="230"/>
                  </a:lnTo>
                  <a:lnTo>
                    <a:pt x="1471" y="232"/>
                  </a:lnTo>
                  <a:lnTo>
                    <a:pt x="1473" y="232"/>
                  </a:lnTo>
                  <a:lnTo>
                    <a:pt x="1473" y="234"/>
                  </a:lnTo>
                  <a:lnTo>
                    <a:pt x="1475" y="234"/>
                  </a:lnTo>
                  <a:lnTo>
                    <a:pt x="1476" y="232"/>
                  </a:lnTo>
                  <a:lnTo>
                    <a:pt x="1480" y="230"/>
                  </a:lnTo>
                  <a:lnTo>
                    <a:pt x="1482" y="230"/>
                  </a:lnTo>
                  <a:lnTo>
                    <a:pt x="1484" y="228"/>
                  </a:lnTo>
                  <a:lnTo>
                    <a:pt x="1498" y="202"/>
                  </a:lnTo>
                  <a:lnTo>
                    <a:pt x="1511" y="134"/>
                  </a:lnTo>
                  <a:lnTo>
                    <a:pt x="1511" y="81"/>
                  </a:lnTo>
                  <a:lnTo>
                    <a:pt x="1538" y="27"/>
                  </a:lnTo>
                  <a:lnTo>
                    <a:pt x="1551" y="94"/>
                  </a:lnTo>
                  <a:lnTo>
                    <a:pt x="1565" y="148"/>
                  </a:lnTo>
                  <a:lnTo>
                    <a:pt x="1592" y="121"/>
                  </a:lnTo>
                  <a:lnTo>
                    <a:pt x="1578" y="67"/>
                  </a:lnTo>
                  <a:lnTo>
                    <a:pt x="1578" y="13"/>
                  </a:lnTo>
                  <a:lnTo>
                    <a:pt x="1632" y="0"/>
                  </a:lnTo>
                  <a:lnTo>
                    <a:pt x="1672" y="0"/>
                  </a:lnTo>
                  <a:lnTo>
                    <a:pt x="1645" y="54"/>
                  </a:lnTo>
                  <a:lnTo>
                    <a:pt x="1645" y="107"/>
                  </a:lnTo>
                  <a:lnTo>
                    <a:pt x="1659" y="94"/>
                  </a:lnTo>
                  <a:lnTo>
                    <a:pt x="1684" y="13"/>
                  </a:lnTo>
                  <a:lnTo>
                    <a:pt x="1724" y="27"/>
                  </a:lnTo>
                  <a:lnTo>
                    <a:pt x="1778" y="27"/>
                  </a:lnTo>
                  <a:lnTo>
                    <a:pt x="1832" y="54"/>
                  </a:lnTo>
                  <a:lnTo>
                    <a:pt x="1858" y="81"/>
                  </a:lnTo>
                  <a:lnTo>
                    <a:pt x="1818" y="134"/>
                  </a:lnTo>
                  <a:lnTo>
                    <a:pt x="1697" y="148"/>
                  </a:lnTo>
                  <a:lnTo>
                    <a:pt x="1711" y="175"/>
                  </a:lnTo>
                  <a:lnTo>
                    <a:pt x="1791" y="188"/>
                  </a:lnTo>
                  <a:lnTo>
                    <a:pt x="1793" y="188"/>
                  </a:lnTo>
                  <a:lnTo>
                    <a:pt x="1795" y="188"/>
                  </a:lnTo>
                  <a:lnTo>
                    <a:pt x="1799" y="188"/>
                  </a:lnTo>
                  <a:lnTo>
                    <a:pt x="1801" y="188"/>
                  </a:lnTo>
                  <a:lnTo>
                    <a:pt x="1805" y="188"/>
                  </a:lnTo>
                  <a:lnTo>
                    <a:pt x="1814" y="188"/>
                  </a:lnTo>
                  <a:lnTo>
                    <a:pt x="1822" y="188"/>
                  </a:lnTo>
                  <a:lnTo>
                    <a:pt x="1832" y="188"/>
                  </a:lnTo>
                  <a:lnTo>
                    <a:pt x="1839" y="188"/>
                  </a:lnTo>
                  <a:lnTo>
                    <a:pt x="1843" y="188"/>
                  </a:lnTo>
                  <a:lnTo>
                    <a:pt x="1845" y="188"/>
                  </a:lnTo>
                  <a:lnTo>
                    <a:pt x="1849" y="188"/>
                  </a:lnTo>
                  <a:lnTo>
                    <a:pt x="1853" y="188"/>
                  </a:lnTo>
                  <a:lnTo>
                    <a:pt x="1857" y="188"/>
                  </a:lnTo>
                  <a:lnTo>
                    <a:pt x="1858" y="188"/>
                  </a:lnTo>
                  <a:lnTo>
                    <a:pt x="1860" y="188"/>
                  </a:lnTo>
                  <a:lnTo>
                    <a:pt x="1864" y="188"/>
                  </a:lnTo>
                  <a:lnTo>
                    <a:pt x="1868" y="188"/>
                  </a:lnTo>
                  <a:lnTo>
                    <a:pt x="1872" y="188"/>
                  </a:lnTo>
                  <a:lnTo>
                    <a:pt x="1872" y="202"/>
                  </a:lnTo>
                  <a:lnTo>
                    <a:pt x="1885" y="215"/>
                  </a:lnTo>
                  <a:lnTo>
                    <a:pt x="1885" y="242"/>
                  </a:lnTo>
                  <a:lnTo>
                    <a:pt x="1858" y="242"/>
                  </a:lnTo>
                  <a:lnTo>
                    <a:pt x="1832" y="228"/>
                  </a:lnTo>
                  <a:lnTo>
                    <a:pt x="1845" y="255"/>
                  </a:lnTo>
                  <a:lnTo>
                    <a:pt x="1845" y="282"/>
                  </a:lnTo>
                  <a:lnTo>
                    <a:pt x="1818" y="282"/>
                  </a:lnTo>
                  <a:lnTo>
                    <a:pt x="1818" y="296"/>
                  </a:lnTo>
                  <a:lnTo>
                    <a:pt x="1805" y="296"/>
                  </a:lnTo>
                  <a:lnTo>
                    <a:pt x="1791" y="309"/>
                  </a:lnTo>
                  <a:lnTo>
                    <a:pt x="1791" y="361"/>
                  </a:lnTo>
                  <a:lnTo>
                    <a:pt x="1778" y="361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hangingPunct="0"/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hape 722">
              <a:extLst>
                <a:ext uri="{FF2B5EF4-FFF2-40B4-BE49-F238E27FC236}">
                  <a16:creationId xmlns:a16="http://schemas.microsoft.com/office/drawing/2014/main" id="{0119306B-279F-4CF8-B697-D42BE2B163CB}"/>
                </a:ext>
              </a:extLst>
            </p:cNvPr>
            <p:cNvSpPr/>
            <p:nvPr/>
          </p:nvSpPr>
          <p:spPr>
            <a:xfrm>
              <a:off x="6215045" y="3500664"/>
              <a:ext cx="215787" cy="299462"/>
            </a:xfrm>
            <a:custGeom>
              <a:avLst/>
              <a:gdLst/>
              <a:ahLst/>
              <a:cxnLst/>
              <a:rect l="0" t="0" r="0" b="0"/>
              <a:pathLst>
                <a:path w="294" h="414" extrusionOk="0">
                  <a:moveTo>
                    <a:pt x="175" y="414"/>
                  </a:moveTo>
                  <a:lnTo>
                    <a:pt x="175" y="401"/>
                  </a:lnTo>
                  <a:lnTo>
                    <a:pt x="161" y="387"/>
                  </a:lnTo>
                  <a:lnTo>
                    <a:pt x="188" y="374"/>
                  </a:lnTo>
                  <a:lnTo>
                    <a:pt x="148" y="360"/>
                  </a:lnTo>
                  <a:lnTo>
                    <a:pt x="175" y="307"/>
                  </a:lnTo>
                  <a:lnTo>
                    <a:pt x="175" y="268"/>
                  </a:lnTo>
                  <a:lnTo>
                    <a:pt x="202" y="228"/>
                  </a:lnTo>
                  <a:lnTo>
                    <a:pt x="229" y="188"/>
                  </a:lnTo>
                  <a:lnTo>
                    <a:pt x="242" y="134"/>
                  </a:lnTo>
                  <a:lnTo>
                    <a:pt x="255" y="161"/>
                  </a:lnTo>
                  <a:lnTo>
                    <a:pt x="294" y="107"/>
                  </a:lnTo>
                  <a:lnTo>
                    <a:pt x="280" y="80"/>
                  </a:lnTo>
                  <a:lnTo>
                    <a:pt x="242" y="94"/>
                  </a:lnTo>
                  <a:lnTo>
                    <a:pt x="242" y="40"/>
                  </a:lnTo>
                  <a:lnTo>
                    <a:pt x="215" y="13"/>
                  </a:lnTo>
                  <a:lnTo>
                    <a:pt x="188" y="0"/>
                  </a:lnTo>
                  <a:lnTo>
                    <a:pt x="148" y="13"/>
                  </a:lnTo>
                  <a:lnTo>
                    <a:pt x="108" y="13"/>
                  </a:lnTo>
                  <a:lnTo>
                    <a:pt x="81" y="27"/>
                  </a:lnTo>
                  <a:lnTo>
                    <a:pt x="67" y="67"/>
                  </a:lnTo>
                  <a:lnTo>
                    <a:pt x="54" y="94"/>
                  </a:lnTo>
                  <a:lnTo>
                    <a:pt x="14" y="67"/>
                  </a:lnTo>
                  <a:lnTo>
                    <a:pt x="0" y="107"/>
                  </a:lnTo>
                  <a:lnTo>
                    <a:pt x="0" y="147"/>
                  </a:lnTo>
                  <a:lnTo>
                    <a:pt x="27" y="174"/>
                  </a:lnTo>
                  <a:lnTo>
                    <a:pt x="40" y="215"/>
                  </a:lnTo>
                  <a:lnTo>
                    <a:pt x="14" y="241"/>
                  </a:lnTo>
                  <a:lnTo>
                    <a:pt x="14" y="268"/>
                  </a:lnTo>
                  <a:lnTo>
                    <a:pt x="40" y="293"/>
                  </a:lnTo>
                  <a:lnTo>
                    <a:pt x="67" y="307"/>
                  </a:lnTo>
                  <a:lnTo>
                    <a:pt x="67" y="374"/>
                  </a:lnTo>
                  <a:lnTo>
                    <a:pt x="67" y="387"/>
                  </a:lnTo>
                  <a:lnTo>
                    <a:pt x="108" y="401"/>
                  </a:lnTo>
                  <a:lnTo>
                    <a:pt x="148" y="414"/>
                  </a:lnTo>
                  <a:lnTo>
                    <a:pt x="175" y="414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hangingPunct="0"/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723">
              <a:extLst>
                <a:ext uri="{FF2B5EF4-FFF2-40B4-BE49-F238E27FC236}">
                  <a16:creationId xmlns:a16="http://schemas.microsoft.com/office/drawing/2014/main" id="{FFC82054-0E7D-4C9E-A395-DAA6670725FF}"/>
                </a:ext>
              </a:extLst>
            </p:cNvPr>
            <p:cNvSpPr/>
            <p:nvPr/>
          </p:nvSpPr>
          <p:spPr>
            <a:xfrm>
              <a:off x="6226788" y="3395056"/>
              <a:ext cx="184961" cy="154796"/>
            </a:xfrm>
            <a:custGeom>
              <a:avLst/>
              <a:gdLst/>
              <a:ahLst/>
              <a:cxnLst/>
              <a:rect l="0" t="0" r="0" b="0"/>
              <a:pathLst>
                <a:path w="254" h="215" extrusionOk="0">
                  <a:moveTo>
                    <a:pt x="0" y="201"/>
                  </a:moveTo>
                  <a:lnTo>
                    <a:pt x="27" y="215"/>
                  </a:lnTo>
                  <a:lnTo>
                    <a:pt x="39" y="188"/>
                  </a:lnTo>
                  <a:lnTo>
                    <a:pt x="39" y="161"/>
                  </a:lnTo>
                  <a:lnTo>
                    <a:pt x="79" y="148"/>
                  </a:lnTo>
                  <a:lnTo>
                    <a:pt x="93" y="134"/>
                  </a:lnTo>
                  <a:lnTo>
                    <a:pt x="106" y="148"/>
                  </a:lnTo>
                  <a:lnTo>
                    <a:pt x="133" y="134"/>
                  </a:lnTo>
                  <a:lnTo>
                    <a:pt x="173" y="134"/>
                  </a:lnTo>
                  <a:lnTo>
                    <a:pt x="200" y="134"/>
                  </a:lnTo>
                  <a:lnTo>
                    <a:pt x="227" y="148"/>
                  </a:lnTo>
                  <a:lnTo>
                    <a:pt x="227" y="121"/>
                  </a:lnTo>
                  <a:lnTo>
                    <a:pt x="254" y="94"/>
                  </a:lnTo>
                  <a:lnTo>
                    <a:pt x="240" y="80"/>
                  </a:lnTo>
                  <a:lnTo>
                    <a:pt x="240" y="67"/>
                  </a:lnTo>
                  <a:lnTo>
                    <a:pt x="240" y="54"/>
                  </a:lnTo>
                  <a:lnTo>
                    <a:pt x="227" y="40"/>
                  </a:lnTo>
                  <a:lnTo>
                    <a:pt x="254" y="13"/>
                  </a:lnTo>
                  <a:lnTo>
                    <a:pt x="240" y="0"/>
                  </a:lnTo>
                  <a:lnTo>
                    <a:pt x="214" y="40"/>
                  </a:lnTo>
                  <a:lnTo>
                    <a:pt x="173" y="40"/>
                  </a:lnTo>
                  <a:lnTo>
                    <a:pt x="173" y="54"/>
                  </a:lnTo>
                  <a:lnTo>
                    <a:pt x="173" y="67"/>
                  </a:lnTo>
                  <a:lnTo>
                    <a:pt x="146" y="67"/>
                  </a:lnTo>
                  <a:lnTo>
                    <a:pt x="160" y="80"/>
                  </a:lnTo>
                  <a:lnTo>
                    <a:pt x="119" y="107"/>
                  </a:lnTo>
                  <a:lnTo>
                    <a:pt x="79" y="121"/>
                  </a:lnTo>
                  <a:lnTo>
                    <a:pt x="79" y="134"/>
                  </a:lnTo>
                  <a:lnTo>
                    <a:pt x="39" y="134"/>
                  </a:lnTo>
                  <a:lnTo>
                    <a:pt x="27" y="148"/>
                  </a:lnTo>
                  <a:lnTo>
                    <a:pt x="14" y="161"/>
                  </a:lnTo>
                  <a:lnTo>
                    <a:pt x="0" y="201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724">
              <a:extLst>
                <a:ext uri="{FF2B5EF4-FFF2-40B4-BE49-F238E27FC236}">
                  <a16:creationId xmlns:a16="http://schemas.microsoft.com/office/drawing/2014/main" id="{8B75CAC1-4FCF-4EC1-8AE8-ACD0D5965417}"/>
                </a:ext>
              </a:extLst>
            </p:cNvPr>
            <p:cNvSpPr/>
            <p:nvPr/>
          </p:nvSpPr>
          <p:spPr>
            <a:xfrm>
              <a:off x="6353031" y="3684392"/>
              <a:ext cx="67525" cy="98374"/>
            </a:xfrm>
            <a:custGeom>
              <a:avLst/>
              <a:gdLst/>
              <a:ahLst/>
              <a:cxnLst/>
              <a:rect l="0" t="0" r="0" b="0"/>
              <a:pathLst>
                <a:path w="92" h="134" extrusionOk="0">
                  <a:moveTo>
                    <a:pt x="54" y="0"/>
                  </a:moveTo>
                  <a:lnTo>
                    <a:pt x="79" y="27"/>
                  </a:lnTo>
                  <a:lnTo>
                    <a:pt x="92" y="54"/>
                  </a:lnTo>
                  <a:lnTo>
                    <a:pt x="92" y="107"/>
                  </a:lnTo>
                  <a:lnTo>
                    <a:pt x="92" y="134"/>
                  </a:lnTo>
                  <a:lnTo>
                    <a:pt x="54" y="121"/>
                  </a:lnTo>
                  <a:lnTo>
                    <a:pt x="0" y="94"/>
                  </a:lnTo>
                  <a:lnTo>
                    <a:pt x="14" y="54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14" y="13"/>
                  </a:lnTo>
                  <a:lnTo>
                    <a:pt x="27" y="0"/>
                  </a:lnTo>
                  <a:lnTo>
                    <a:pt x="54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725">
              <a:extLst>
                <a:ext uri="{FF2B5EF4-FFF2-40B4-BE49-F238E27FC236}">
                  <a16:creationId xmlns:a16="http://schemas.microsoft.com/office/drawing/2014/main" id="{28C5262E-9F8F-47F5-847F-09D7F163F1D8}"/>
                </a:ext>
              </a:extLst>
            </p:cNvPr>
            <p:cNvSpPr/>
            <p:nvPr/>
          </p:nvSpPr>
          <p:spPr>
            <a:xfrm>
              <a:off x="6442578" y="3617845"/>
              <a:ext cx="124776" cy="164920"/>
            </a:xfrm>
            <a:custGeom>
              <a:avLst/>
              <a:gdLst/>
              <a:ahLst/>
              <a:cxnLst/>
              <a:rect l="0" t="0" r="0" b="0"/>
              <a:pathLst>
                <a:path w="171" h="226" extrusionOk="0">
                  <a:moveTo>
                    <a:pt x="52" y="40"/>
                  </a:moveTo>
                  <a:lnTo>
                    <a:pt x="52" y="54"/>
                  </a:lnTo>
                  <a:lnTo>
                    <a:pt x="25" y="78"/>
                  </a:lnTo>
                  <a:lnTo>
                    <a:pt x="14" y="78"/>
                  </a:lnTo>
                  <a:lnTo>
                    <a:pt x="0" y="78"/>
                  </a:lnTo>
                  <a:lnTo>
                    <a:pt x="25" y="119"/>
                  </a:lnTo>
                  <a:lnTo>
                    <a:pt x="25" y="132"/>
                  </a:lnTo>
                  <a:lnTo>
                    <a:pt x="14" y="159"/>
                  </a:lnTo>
                  <a:lnTo>
                    <a:pt x="25" y="172"/>
                  </a:lnTo>
                  <a:lnTo>
                    <a:pt x="65" y="186"/>
                  </a:lnTo>
                  <a:lnTo>
                    <a:pt x="92" y="213"/>
                  </a:lnTo>
                  <a:lnTo>
                    <a:pt x="119" y="226"/>
                  </a:lnTo>
                  <a:lnTo>
                    <a:pt x="119" y="186"/>
                  </a:lnTo>
                  <a:lnTo>
                    <a:pt x="119" y="172"/>
                  </a:lnTo>
                  <a:lnTo>
                    <a:pt x="119" y="171"/>
                  </a:lnTo>
                  <a:lnTo>
                    <a:pt x="121" y="171"/>
                  </a:lnTo>
                  <a:lnTo>
                    <a:pt x="123" y="169"/>
                  </a:lnTo>
                  <a:lnTo>
                    <a:pt x="125" y="165"/>
                  </a:lnTo>
                  <a:lnTo>
                    <a:pt x="127" y="163"/>
                  </a:lnTo>
                  <a:lnTo>
                    <a:pt x="129" y="161"/>
                  </a:lnTo>
                  <a:lnTo>
                    <a:pt x="131" y="159"/>
                  </a:lnTo>
                  <a:lnTo>
                    <a:pt x="133" y="159"/>
                  </a:lnTo>
                  <a:lnTo>
                    <a:pt x="142" y="159"/>
                  </a:lnTo>
                  <a:lnTo>
                    <a:pt x="146" y="159"/>
                  </a:lnTo>
                  <a:lnTo>
                    <a:pt x="150" y="159"/>
                  </a:lnTo>
                  <a:lnTo>
                    <a:pt x="154" y="159"/>
                  </a:lnTo>
                  <a:lnTo>
                    <a:pt x="156" y="159"/>
                  </a:lnTo>
                  <a:lnTo>
                    <a:pt x="158" y="159"/>
                  </a:lnTo>
                  <a:lnTo>
                    <a:pt x="158" y="157"/>
                  </a:lnTo>
                  <a:lnTo>
                    <a:pt x="158" y="155"/>
                  </a:lnTo>
                  <a:lnTo>
                    <a:pt x="158" y="151"/>
                  </a:lnTo>
                  <a:lnTo>
                    <a:pt x="158" y="146"/>
                  </a:lnTo>
                  <a:lnTo>
                    <a:pt x="156" y="140"/>
                  </a:lnTo>
                  <a:lnTo>
                    <a:pt x="152" y="136"/>
                  </a:lnTo>
                  <a:lnTo>
                    <a:pt x="150" y="134"/>
                  </a:lnTo>
                  <a:lnTo>
                    <a:pt x="148" y="132"/>
                  </a:lnTo>
                  <a:lnTo>
                    <a:pt x="146" y="132"/>
                  </a:lnTo>
                  <a:lnTo>
                    <a:pt x="144" y="132"/>
                  </a:lnTo>
                  <a:lnTo>
                    <a:pt x="140" y="130"/>
                  </a:lnTo>
                  <a:lnTo>
                    <a:pt x="136" y="128"/>
                  </a:lnTo>
                  <a:lnTo>
                    <a:pt x="133" y="126"/>
                  </a:lnTo>
                  <a:lnTo>
                    <a:pt x="127" y="123"/>
                  </a:lnTo>
                  <a:lnTo>
                    <a:pt x="123" y="121"/>
                  </a:lnTo>
                  <a:lnTo>
                    <a:pt x="119" y="119"/>
                  </a:lnTo>
                  <a:lnTo>
                    <a:pt x="146" y="92"/>
                  </a:lnTo>
                  <a:lnTo>
                    <a:pt x="171" y="105"/>
                  </a:lnTo>
                  <a:lnTo>
                    <a:pt x="171" y="92"/>
                  </a:lnTo>
                  <a:lnTo>
                    <a:pt x="171" y="78"/>
                  </a:lnTo>
                  <a:lnTo>
                    <a:pt x="171" y="54"/>
                  </a:lnTo>
                  <a:lnTo>
                    <a:pt x="158" y="54"/>
                  </a:lnTo>
                  <a:lnTo>
                    <a:pt x="158" y="27"/>
                  </a:lnTo>
                  <a:lnTo>
                    <a:pt x="158" y="0"/>
                  </a:lnTo>
                  <a:lnTo>
                    <a:pt x="119" y="0"/>
                  </a:lnTo>
                  <a:lnTo>
                    <a:pt x="92" y="13"/>
                  </a:lnTo>
                  <a:lnTo>
                    <a:pt x="92" y="27"/>
                  </a:lnTo>
                  <a:lnTo>
                    <a:pt x="106" y="54"/>
                  </a:lnTo>
                  <a:lnTo>
                    <a:pt x="92" y="65"/>
                  </a:lnTo>
                  <a:lnTo>
                    <a:pt x="79" y="92"/>
                  </a:lnTo>
                  <a:lnTo>
                    <a:pt x="65" y="65"/>
                  </a:lnTo>
                  <a:lnTo>
                    <a:pt x="79" y="54"/>
                  </a:lnTo>
                  <a:lnTo>
                    <a:pt x="65" y="40"/>
                  </a:lnTo>
                  <a:lnTo>
                    <a:pt x="52" y="4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726">
              <a:extLst>
                <a:ext uri="{FF2B5EF4-FFF2-40B4-BE49-F238E27FC236}">
                  <a16:creationId xmlns:a16="http://schemas.microsoft.com/office/drawing/2014/main" id="{ED72948A-8D95-4839-A645-029937B6E277}"/>
                </a:ext>
              </a:extLst>
            </p:cNvPr>
            <p:cNvSpPr/>
            <p:nvPr/>
          </p:nvSpPr>
          <p:spPr>
            <a:xfrm>
              <a:off x="6442578" y="3775533"/>
              <a:ext cx="86610" cy="47741"/>
            </a:xfrm>
            <a:custGeom>
              <a:avLst/>
              <a:gdLst/>
              <a:ahLst/>
              <a:cxnLst/>
              <a:rect l="0" t="0" r="0" b="0"/>
              <a:pathLst>
                <a:path w="119" h="67" extrusionOk="0">
                  <a:moveTo>
                    <a:pt x="27" y="13"/>
                  </a:moveTo>
                  <a:lnTo>
                    <a:pt x="14" y="13"/>
                  </a:lnTo>
                  <a:lnTo>
                    <a:pt x="0" y="13"/>
                  </a:lnTo>
                  <a:lnTo>
                    <a:pt x="0" y="40"/>
                  </a:lnTo>
                  <a:lnTo>
                    <a:pt x="27" y="53"/>
                  </a:lnTo>
                  <a:lnTo>
                    <a:pt x="52" y="67"/>
                  </a:lnTo>
                  <a:lnTo>
                    <a:pt x="79" y="53"/>
                  </a:lnTo>
                  <a:lnTo>
                    <a:pt x="106" y="40"/>
                  </a:lnTo>
                  <a:lnTo>
                    <a:pt x="119" y="27"/>
                  </a:lnTo>
                  <a:lnTo>
                    <a:pt x="119" y="13"/>
                  </a:lnTo>
                  <a:lnTo>
                    <a:pt x="106" y="13"/>
                  </a:lnTo>
                  <a:lnTo>
                    <a:pt x="79" y="0"/>
                  </a:lnTo>
                  <a:lnTo>
                    <a:pt x="79" y="13"/>
                  </a:lnTo>
                  <a:lnTo>
                    <a:pt x="52" y="27"/>
                  </a:lnTo>
                  <a:lnTo>
                    <a:pt x="40" y="0"/>
                  </a:lnTo>
                  <a:lnTo>
                    <a:pt x="27" y="13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728">
              <a:extLst>
                <a:ext uri="{FF2B5EF4-FFF2-40B4-BE49-F238E27FC236}">
                  <a16:creationId xmlns:a16="http://schemas.microsoft.com/office/drawing/2014/main" id="{1A4B0973-3E25-4355-B011-FFCD24DA8FB1}"/>
                </a:ext>
              </a:extLst>
            </p:cNvPr>
            <p:cNvSpPr/>
            <p:nvPr/>
          </p:nvSpPr>
          <p:spPr>
            <a:xfrm>
              <a:off x="6442578" y="1792140"/>
              <a:ext cx="735441" cy="1924080"/>
            </a:xfrm>
            <a:custGeom>
              <a:avLst/>
              <a:gdLst/>
              <a:ahLst/>
              <a:cxnLst/>
              <a:rect l="0" t="0" r="0" b="0"/>
              <a:pathLst>
                <a:path w="1002" h="2660" extrusionOk="0">
                  <a:moveTo>
                    <a:pt x="628" y="14"/>
                  </a:moveTo>
                  <a:lnTo>
                    <a:pt x="601" y="0"/>
                  </a:lnTo>
                  <a:lnTo>
                    <a:pt x="588" y="27"/>
                  </a:lnTo>
                  <a:lnTo>
                    <a:pt x="628" y="81"/>
                  </a:lnTo>
                  <a:lnTo>
                    <a:pt x="614" y="121"/>
                  </a:lnTo>
                  <a:lnTo>
                    <a:pt x="628" y="148"/>
                  </a:lnTo>
                  <a:lnTo>
                    <a:pt x="601" y="161"/>
                  </a:lnTo>
                  <a:lnTo>
                    <a:pt x="547" y="121"/>
                  </a:lnTo>
                  <a:lnTo>
                    <a:pt x="520" y="148"/>
                  </a:lnTo>
                  <a:lnTo>
                    <a:pt x="493" y="121"/>
                  </a:lnTo>
                  <a:lnTo>
                    <a:pt x="467" y="135"/>
                  </a:lnTo>
                  <a:lnTo>
                    <a:pt x="480" y="188"/>
                  </a:lnTo>
                  <a:lnTo>
                    <a:pt x="480" y="242"/>
                  </a:lnTo>
                  <a:lnTo>
                    <a:pt x="426" y="229"/>
                  </a:lnTo>
                  <a:lnTo>
                    <a:pt x="386" y="280"/>
                  </a:lnTo>
                  <a:lnTo>
                    <a:pt x="386" y="348"/>
                  </a:lnTo>
                  <a:lnTo>
                    <a:pt x="348" y="361"/>
                  </a:lnTo>
                  <a:lnTo>
                    <a:pt x="374" y="415"/>
                  </a:lnTo>
                  <a:lnTo>
                    <a:pt x="374" y="455"/>
                  </a:lnTo>
                  <a:lnTo>
                    <a:pt x="307" y="549"/>
                  </a:lnTo>
                  <a:lnTo>
                    <a:pt x="307" y="589"/>
                  </a:lnTo>
                  <a:lnTo>
                    <a:pt x="280" y="628"/>
                  </a:lnTo>
                  <a:lnTo>
                    <a:pt x="240" y="628"/>
                  </a:lnTo>
                  <a:lnTo>
                    <a:pt x="254" y="695"/>
                  </a:lnTo>
                  <a:lnTo>
                    <a:pt x="254" y="776"/>
                  </a:lnTo>
                  <a:lnTo>
                    <a:pt x="240" y="802"/>
                  </a:lnTo>
                  <a:lnTo>
                    <a:pt x="254" y="829"/>
                  </a:lnTo>
                  <a:lnTo>
                    <a:pt x="186" y="923"/>
                  </a:lnTo>
                  <a:lnTo>
                    <a:pt x="240" y="948"/>
                  </a:lnTo>
                  <a:lnTo>
                    <a:pt x="240" y="1002"/>
                  </a:lnTo>
                  <a:lnTo>
                    <a:pt x="227" y="1042"/>
                  </a:lnTo>
                  <a:lnTo>
                    <a:pt x="173" y="1029"/>
                  </a:lnTo>
                  <a:lnTo>
                    <a:pt x="133" y="1029"/>
                  </a:lnTo>
                  <a:lnTo>
                    <a:pt x="106" y="1069"/>
                  </a:lnTo>
                  <a:lnTo>
                    <a:pt x="79" y="1109"/>
                  </a:lnTo>
                  <a:lnTo>
                    <a:pt x="92" y="1150"/>
                  </a:lnTo>
                  <a:lnTo>
                    <a:pt x="65" y="1190"/>
                  </a:lnTo>
                  <a:lnTo>
                    <a:pt x="92" y="1230"/>
                  </a:lnTo>
                  <a:lnTo>
                    <a:pt x="65" y="1257"/>
                  </a:lnTo>
                  <a:lnTo>
                    <a:pt x="79" y="1323"/>
                  </a:lnTo>
                  <a:lnTo>
                    <a:pt x="106" y="1376"/>
                  </a:lnTo>
                  <a:lnTo>
                    <a:pt x="92" y="1470"/>
                  </a:lnTo>
                  <a:lnTo>
                    <a:pt x="119" y="1497"/>
                  </a:lnTo>
                  <a:lnTo>
                    <a:pt x="159" y="1537"/>
                  </a:lnTo>
                  <a:lnTo>
                    <a:pt x="146" y="1578"/>
                  </a:lnTo>
                  <a:lnTo>
                    <a:pt x="133" y="1605"/>
                  </a:lnTo>
                  <a:lnTo>
                    <a:pt x="119" y="1605"/>
                  </a:lnTo>
                  <a:lnTo>
                    <a:pt x="106" y="1618"/>
                  </a:lnTo>
                  <a:lnTo>
                    <a:pt x="119" y="1645"/>
                  </a:lnTo>
                  <a:lnTo>
                    <a:pt x="106" y="1670"/>
                  </a:lnTo>
                  <a:lnTo>
                    <a:pt x="133" y="1697"/>
                  </a:lnTo>
                  <a:lnTo>
                    <a:pt x="133" y="1737"/>
                  </a:lnTo>
                  <a:lnTo>
                    <a:pt x="119" y="1750"/>
                  </a:lnTo>
                  <a:lnTo>
                    <a:pt x="133" y="1777"/>
                  </a:lnTo>
                  <a:lnTo>
                    <a:pt x="119" y="1791"/>
                  </a:lnTo>
                  <a:lnTo>
                    <a:pt x="119" y="1804"/>
                  </a:lnTo>
                  <a:lnTo>
                    <a:pt x="106" y="1818"/>
                  </a:lnTo>
                  <a:lnTo>
                    <a:pt x="65" y="1818"/>
                  </a:lnTo>
                  <a:lnTo>
                    <a:pt x="65" y="1831"/>
                  </a:lnTo>
                  <a:lnTo>
                    <a:pt x="79" y="1845"/>
                  </a:lnTo>
                  <a:lnTo>
                    <a:pt x="79" y="1858"/>
                  </a:lnTo>
                  <a:lnTo>
                    <a:pt x="54" y="1871"/>
                  </a:lnTo>
                  <a:lnTo>
                    <a:pt x="54" y="1885"/>
                  </a:lnTo>
                  <a:lnTo>
                    <a:pt x="65" y="1925"/>
                  </a:lnTo>
                  <a:lnTo>
                    <a:pt x="65" y="1965"/>
                  </a:lnTo>
                  <a:lnTo>
                    <a:pt x="54" y="1992"/>
                  </a:lnTo>
                  <a:lnTo>
                    <a:pt x="54" y="2004"/>
                  </a:lnTo>
                  <a:lnTo>
                    <a:pt x="40" y="2004"/>
                  </a:lnTo>
                  <a:lnTo>
                    <a:pt x="40" y="1965"/>
                  </a:lnTo>
                  <a:lnTo>
                    <a:pt x="14" y="1965"/>
                  </a:lnTo>
                  <a:lnTo>
                    <a:pt x="27" y="1979"/>
                  </a:lnTo>
                  <a:lnTo>
                    <a:pt x="0" y="2004"/>
                  </a:lnTo>
                  <a:lnTo>
                    <a:pt x="14" y="2084"/>
                  </a:lnTo>
                  <a:lnTo>
                    <a:pt x="40" y="2165"/>
                  </a:lnTo>
                  <a:lnTo>
                    <a:pt x="65" y="2232"/>
                  </a:lnTo>
                  <a:lnTo>
                    <a:pt x="106" y="2299"/>
                  </a:lnTo>
                  <a:lnTo>
                    <a:pt x="133" y="2365"/>
                  </a:lnTo>
                  <a:lnTo>
                    <a:pt x="200" y="2445"/>
                  </a:lnTo>
                  <a:lnTo>
                    <a:pt x="173" y="2472"/>
                  </a:lnTo>
                  <a:lnTo>
                    <a:pt x="173" y="2499"/>
                  </a:lnTo>
                  <a:lnTo>
                    <a:pt x="159" y="2512"/>
                  </a:lnTo>
                  <a:lnTo>
                    <a:pt x="213" y="2606"/>
                  </a:lnTo>
                  <a:lnTo>
                    <a:pt x="200" y="2660"/>
                  </a:lnTo>
                  <a:lnTo>
                    <a:pt x="294" y="2660"/>
                  </a:lnTo>
                  <a:lnTo>
                    <a:pt x="348" y="2633"/>
                  </a:lnTo>
                  <a:lnTo>
                    <a:pt x="348" y="2593"/>
                  </a:lnTo>
                  <a:lnTo>
                    <a:pt x="334" y="2566"/>
                  </a:lnTo>
                  <a:lnTo>
                    <a:pt x="361" y="2526"/>
                  </a:lnTo>
                  <a:lnTo>
                    <a:pt x="426" y="2499"/>
                  </a:lnTo>
                  <a:lnTo>
                    <a:pt x="480" y="2499"/>
                  </a:lnTo>
                  <a:lnTo>
                    <a:pt x="507" y="2512"/>
                  </a:lnTo>
                  <a:lnTo>
                    <a:pt x="534" y="2432"/>
                  </a:lnTo>
                  <a:lnTo>
                    <a:pt x="561" y="2378"/>
                  </a:lnTo>
                  <a:lnTo>
                    <a:pt x="574" y="2299"/>
                  </a:lnTo>
                  <a:lnTo>
                    <a:pt x="574" y="2219"/>
                  </a:lnTo>
                  <a:lnTo>
                    <a:pt x="572" y="2217"/>
                  </a:lnTo>
                  <a:lnTo>
                    <a:pt x="572" y="2213"/>
                  </a:lnTo>
                  <a:lnTo>
                    <a:pt x="570" y="2209"/>
                  </a:lnTo>
                  <a:lnTo>
                    <a:pt x="568" y="2205"/>
                  </a:lnTo>
                  <a:lnTo>
                    <a:pt x="566" y="2200"/>
                  </a:lnTo>
                  <a:lnTo>
                    <a:pt x="565" y="2194"/>
                  </a:lnTo>
                  <a:lnTo>
                    <a:pt x="563" y="2188"/>
                  </a:lnTo>
                  <a:lnTo>
                    <a:pt x="559" y="2175"/>
                  </a:lnTo>
                  <a:lnTo>
                    <a:pt x="557" y="2169"/>
                  </a:lnTo>
                  <a:lnTo>
                    <a:pt x="557" y="2161"/>
                  </a:lnTo>
                  <a:lnTo>
                    <a:pt x="557" y="2155"/>
                  </a:lnTo>
                  <a:lnTo>
                    <a:pt x="557" y="2150"/>
                  </a:lnTo>
                  <a:lnTo>
                    <a:pt x="559" y="2144"/>
                  </a:lnTo>
                  <a:lnTo>
                    <a:pt x="561" y="2138"/>
                  </a:lnTo>
                  <a:lnTo>
                    <a:pt x="561" y="2134"/>
                  </a:lnTo>
                  <a:lnTo>
                    <a:pt x="561" y="2132"/>
                  </a:lnTo>
                  <a:lnTo>
                    <a:pt x="563" y="2127"/>
                  </a:lnTo>
                  <a:lnTo>
                    <a:pt x="563" y="2123"/>
                  </a:lnTo>
                  <a:lnTo>
                    <a:pt x="565" y="2111"/>
                  </a:lnTo>
                  <a:lnTo>
                    <a:pt x="566" y="2100"/>
                  </a:lnTo>
                  <a:lnTo>
                    <a:pt x="570" y="2088"/>
                  </a:lnTo>
                  <a:lnTo>
                    <a:pt x="570" y="2084"/>
                  </a:lnTo>
                  <a:lnTo>
                    <a:pt x="572" y="2081"/>
                  </a:lnTo>
                  <a:lnTo>
                    <a:pt x="572" y="2077"/>
                  </a:lnTo>
                  <a:lnTo>
                    <a:pt x="574" y="2073"/>
                  </a:lnTo>
                  <a:lnTo>
                    <a:pt x="574" y="2071"/>
                  </a:lnTo>
                  <a:lnTo>
                    <a:pt x="520" y="2044"/>
                  </a:lnTo>
                  <a:lnTo>
                    <a:pt x="574" y="2017"/>
                  </a:lnTo>
                  <a:lnTo>
                    <a:pt x="614" y="1979"/>
                  </a:lnTo>
                  <a:lnTo>
                    <a:pt x="655" y="1952"/>
                  </a:lnTo>
                  <a:lnTo>
                    <a:pt x="707" y="1898"/>
                  </a:lnTo>
                  <a:lnTo>
                    <a:pt x="682" y="1871"/>
                  </a:lnTo>
                  <a:lnTo>
                    <a:pt x="614" y="1898"/>
                  </a:lnTo>
                  <a:lnTo>
                    <a:pt x="534" y="1885"/>
                  </a:lnTo>
                  <a:lnTo>
                    <a:pt x="493" y="1871"/>
                  </a:lnTo>
                  <a:lnTo>
                    <a:pt x="547" y="1845"/>
                  </a:lnTo>
                  <a:lnTo>
                    <a:pt x="588" y="1871"/>
                  </a:lnTo>
                  <a:lnTo>
                    <a:pt x="655" y="1858"/>
                  </a:lnTo>
                  <a:lnTo>
                    <a:pt x="707" y="1858"/>
                  </a:lnTo>
                  <a:lnTo>
                    <a:pt x="747" y="1818"/>
                  </a:lnTo>
                  <a:lnTo>
                    <a:pt x="760" y="1777"/>
                  </a:lnTo>
                  <a:lnTo>
                    <a:pt x="707" y="1724"/>
                  </a:lnTo>
                  <a:lnTo>
                    <a:pt x="655" y="1670"/>
                  </a:lnTo>
                  <a:lnTo>
                    <a:pt x="601" y="1656"/>
                  </a:lnTo>
                  <a:lnTo>
                    <a:pt x="574" y="1645"/>
                  </a:lnTo>
                  <a:lnTo>
                    <a:pt x="547" y="1470"/>
                  </a:lnTo>
                  <a:lnTo>
                    <a:pt x="561" y="1390"/>
                  </a:lnTo>
                  <a:lnTo>
                    <a:pt x="547" y="1298"/>
                  </a:lnTo>
                  <a:lnTo>
                    <a:pt x="601" y="1257"/>
                  </a:lnTo>
                  <a:lnTo>
                    <a:pt x="641" y="1163"/>
                  </a:lnTo>
                  <a:lnTo>
                    <a:pt x="695" y="1096"/>
                  </a:lnTo>
                  <a:lnTo>
                    <a:pt x="760" y="1042"/>
                  </a:lnTo>
                  <a:lnTo>
                    <a:pt x="801" y="1015"/>
                  </a:lnTo>
                  <a:lnTo>
                    <a:pt x="814" y="948"/>
                  </a:lnTo>
                  <a:lnTo>
                    <a:pt x="841" y="896"/>
                  </a:lnTo>
                  <a:lnTo>
                    <a:pt x="814" y="816"/>
                  </a:lnTo>
                  <a:lnTo>
                    <a:pt x="828" y="708"/>
                  </a:lnTo>
                  <a:lnTo>
                    <a:pt x="868" y="641"/>
                  </a:lnTo>
                  <a:lnTo>
                    <a:pt x="908" y="601"/>
                  </a:lnTo>
                  <a:lnTo>
                    <a:pt x="975" y="589"/>
                  </a:lnTo>
                  <a:lnTo>
                    <a:pt x="1002" y="589"/>
                  </a:lnTo>
                  <a:lnTo>
                    <a:pt x="989" y="563"/>
                  </a:lnTo>
                  <a:lnTo>
                    <a:pt x="962" y="522"/>
                  </a:lnTo>
                  <a:lnTo>
                    <a:pt x="935" y="482"/>
                  </a:lnTo>
                  <a:lnTo>
                    <a:pt x="948" y="469"/>
                  </a:lnTo>
                  <a:lnTo>
                    <a:pt x="948" y="415"/>
                  </a:lnTo>
                  <a:lnTo>
                    <a:pt x="935" y="388"/>
                  </a:lnTo>
                  <a:lnTo>
                    <a:pt x="908" y="334"/>
                  </a:lnTo>
                  <a:lnTo>
                    <a:pt x="922" y="307"/>
                  </a:lnTo>
                  <a:lnTo>
                    <a:pt x="922" y="294"/>
                  </a:lnTo>
                  <a:lnTo>
                    <a:pt x="895" y="267"/>
                  </a:lnTo>
                  <a:lnTo>
                    <a:pt x="895" y="229"/>
                  </a:lnTo>
                  <a:lnTo>
                    <a:pt x="895" y="202"/>
                  </a:lnTo>
                  <a:lnTo>
                    <a:pt x="868" y="175"/>
                  </a:lnTo>
                  <a:lnTo>
                    <a:pt x="841" y="135"/>
                  </a:lnTo>
                  <a:lnTo>
                    <a:pt x="801" y="108"/>
                  </a:lnTo>
                  <a:lnTo>
                    <a:pt x="747" y="108"/>
                  </a:lnTo>
                  <a:lnTo>
                    <a:pt x="707" y="81"/>
                  </a:lnTo>
                  <a:lnTo>
                    <a:pt x="682" y="54"/>
                  </a:lnTo>
                  <a:lnTo>
                    <a:pt x="668" y="41"/>
                  </a:lnTo>
                  <a:lnTo>
                    <a:pt x="628" y="14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hangingPunct="0"/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729">
              <a:extLst>
                <a:ext uri="{FF2B5EF4-FFF2-40B4-BE49-F238E27FC236}">
                  <a16:creationId xmlns:a16="http://schemas.microsoft.com/office/drawing/2014/main" id="{8A4DEB47-99BD-46B1-9C8D-713654435270}"/>
                </a:ext>
              </a:extLst>
            </p:cNvPr>
            <p:cNvSpPr/>
            <p:nvPr/>
          </p:nvSpPr>
          <p:spPr>
            <a:xfrm>
              <a:off x="7211779" y="4899601"/>
              <a:ext cx="462403" cy="580118"/>
            </a:xfrm>
            <a:custGeom>
              <a:avLst/>
              <a:gdLst/>
              <a:ahLst/>
              <a:cxnLst/>
              <a:rect l="0" t="0" r="0" b="0"/>
              <a:pathLst>
                <a:path w="282" h="360" extrusionOk="0">
                  <a:moveTo>
                    <a:pt x="0" y="42"/>
                  </a:moveTo>
                  <a:lnTo>
                    <a:pt x="7" y="42"/>
                  </a:lnTo>
                  <a:lnTo>
                    <a:pt x="7" y="53"/>
                  </a:lnTo>
                  <a:lnTo>
                    <a:pt x="18" y="60"/>
                  </a:lnTo>
                  <a:lnTo>
                    <a:pt x="18" y="77"/>
                  </a:lnTo>
                  <a:lnTo>
                    <a:pt x="37" y="84"/>
                  </a:lnTo>
                  <a:lnTo>
                    <a:pt x="31" y="90"/>
                  </a:lnTo>
                  <a:lnTo>
                    <a:pt x="24" y="96"/>
                  </a:lnTo>
                  <a:lnTo>
                    <a:pt x="24" y="101"/>
                  </a:lnTo>
                  <a:lnTo>
                    <a:pt x="31" y="108"/>
                  </a:lnTo>
                  <a:lnTo>
                    <a:pt x="37" y="114"/>
                  </a:lnTo>
                  <a:lnTo>
                    <a:pt x="37" y="120"/>
                  </a:lnTo>
                  <a:lnTo>
                    <a:pt x="37" y="126"/>
                  </a:lnTo>
                  <a:lnTo>
                    <a:pt x="31" y="138"/>
                  </a:lnTo>
                  <a:lnTo>
                    <a:pt x="31" y="162"/>
                  </a:lnTo>
                  <a:lnTo>
                    <a:pt x="37" y="162"/>
                  </a:lnTo>
                  <a:lnTo>
                    <a:pt x="42" y="167"/>
                  </a:lnTo>
                  <a:lnTo>
                    <a:pt x="61" y="174"/>
                  </a:lnTo>
                  <a:lnTo>
                    <a:pt x="61" y="186"/>
                  </a:lnTo>
                  <a:lnTo>
                    <a:pt x="37" y="186"/>
                  </a:lnTo>
                  <a:lnTo>
                    <a:pt x="37" y="192"/>
                  </a:lnTo>
                  <a:lnTo>
                    <a:pt x="61" y="210"/>
                  </a:lnTo>
                  <a:lnTo>
                    <a:pt x="66" y="222"/>
                  </a:lnTo>
                  <a:lnTo>
                    <a:pt x="61" y="222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1" y="228"/>
                  </a:lnTo>
                  <a:lnTo>
                    <a:pt x="40" y="233"/>
                  </a:lnTo>
                  <a:lnTo>
                    <a:pt x="50" y="237"/>
                  </a:lnTo>
                  <a:lnTo>
                    <a:pt x="71" y="258"/>
                  </a:lnTo>
                  <a:lnTo>
                    <a:pt x="80" y="255"/>
                  </a:lnTo>
                  <a:lnTo>
                    <a:pt x="85" y="264"/>
                  </a:lnTo>
                  <a:lnTo>
                    <a:pt x="92" y="258"/>
                  </a:lnTo>
                  <a:lnTo>
                    <a:pt x="110" y="269"/>
                  </a:lnTo>
                  <a:lnTo>
                    <a:pt x="109" y="294"/>
                  </a:lnTo>
                  <a:lnTo>
                    <a:pt x="116" y="305"/>
                  </a:lnTo>
                  <a:lnTo>
                    <a:pt x="127" y="312"/>
                  </a:lnTo>
                  <a:lnTo>
                    <a:pt x="138" y="324"/>
                  </a:lnTo>
                  <a:lnTo>
                    <a:pt x="151" y="348"/>
                  </a:lnTo>
                  <a:lnTo>
                    <a:pt x="151" y="355"/>
                  </a:lnTo>
                  <a:lnTo>
                    <a:pt x="151" y="360"/>
                  </a:lnTo>
                  <a:lnTo>
                    <a:pt x="162" y="355"/>
                  </a:lnTo>
                  <a:lnTo>
                    <a:pt x="157" y="342"/>
                  </a:lnTo>
                  <a:lnTo>
                    <a:pt x="157" y="336"/>
                  </a:lnTo>
                  <a:lnTo>
                    <a:pt x="168" y="331"/>
                  </a:lnTo>
                  <a:lnTo>
                    <a:pt x="181" y="324"/>
                  </a:lnTo>
                  <a:lnTo>
                    <a:pt x="186" y="331"/>
                  </a:lnTo>
                  <a:lnTo>
                    <a:pt x="192" y="331"/>
                  </a:lnTo>
                  <a:lnTo>
                    <a:pt x="199" y="318"/>
                  </a:lnTo>
                  <a:lnTo>
                    <a:pt x="216" y="312"/>
                  </a:lnTo>
                  <a:lnTo>
                    <a:pt x="223" y="312"/>
                  </a:lnTo>
                  <a:lnTo>
                    <a:pt x="223" y="307"/>
                  </a:lnTo>
                  <a:lnTo>
                    <a:pt x="240" y="307"/>
                  </a:lnTo>
                  <a:lnTo>
                    <a:pt x="253" y="300"/>
                  </a:lnTo>
                  <a:lnTo>
                    <a:pt x="264" y="294"/>
                  </a:lnTo>
                  <a:lnTo>
                    <a:pt x="258" y="276"/>
                  </a:lnTo>
                  <a:lnTo>
                    <a:pt x="253" y="258"/>
                  </a:lnTo>
                  <a:lnTo>
                    <a:pt x="258" y="252"/>
                  </a:lnTo>
                  <a:lnTo>
                    <a:pt x="264" y="252"/>
                  </a:lnTo>
                  <a:lnTo>
                    <a:pt x="271" y="246"/>
                  </a:lnTo>
                  <a:lnTo>
                    <a:pt x="277" y="234"/>
                  </a:lnTo>
                  <a:lnTo>
                    <a:pt x="282" y="222"/>
                  </a:lnTo>
                  <a:lnTo>
                    <a:pt x="277" y="222"/>
                  </a:lnTo>
                  <a:lnTo>
                    <a:pt x="271" y="210"/>
                  </a:lnTo>
                  <a:lnTo>
                    <a:pt x="258" y="204"/>
                  </a:lnTo>
                  <a:lnTo>
                    <a:pt x="240" y="192"/>
                  </a:lnTo>
                  <a:lnTo>
                    <a:pt x="234" y="174"/>
                  </a:lnTo>
                  <a:lnTo>
                    <a:pt x="229" y="162"/>
                  </a:lnTo>
                  <a:lnTo>
                    <a:pt x="240" y="156"/>
                  </a:lnTo>
                  <a:lnTo>
                    <a:pt x="247" y="138"/>
                  </a:lnTo>
                  <a:lnTo>
                    <a:pt x="247" y="132"/>
                  </a:lnTo>
                  <a:lnTo>
                    <a:pt x="240" y="132"/>
                  </a:lnTo>
                  <a:lnTo>
                    <a:pt x="229" y="126"/>
                  </a:lnTo>
                  <a:lnTo>
                    <a:pt x="234" y="114"/>
                  </a:lnTo>
                  <a:lnTo>
                    <a:pt x="247" y="108"/>
                  </a:lnTo>
                  <a:lnTo>
                    <a:pt x="229" y="108"/>
                  </a:lnTo>
                  <a:lnTo>
                    <a:pt x="223" y="101"/>
                  </a:lnTo>
                  <a:lnTo>
                    <a:pt x="216" y="101"/>
                  </a:lnTo>
                  <a:lnTo>
                    <a:pt x="216" y="108"/>
                  </a:lnTo>
                  <a:lnTo>
                    <a:pt x="210" y="120"/>
                  </a:lnTo>
                  <a:lnTo>
                    <a:pt x="199" y="114"/>
                  </a:lnTo>
                  <a:lnTo>
                    <a:pt x="181" y="114"/>
                  </a:lnTo>
                  <a:lnTo>
                    <a:pt x="175" y="101"/>
                  </a:lnTo>
                  <a:lnTo>
                    <a:pt x="162" y="101"/>
                  </a:lnTo>
                  <a:lnTo>
                    <a:pt x="157" y="96"/>
                  </a:lnTo>
                  <a:lnTo>
                    <a:pt x="168" y="90"/>
                  </a:lnTo>
                  <a:lnTo>
                    <a:pt x="157" y="84"/>
                  </a:lnTo>
                  <a:lnTo>
                    <a:pt x="162" y="72"/>
                  </a:lnTo>
                  <a:lnTo>
                    <a:pt x="138" y="60"/>
                  </a:lnTo>
                  <a:lnTo>
                    <a:pt x="114" y="53"/>
                  </a:lnTo>
                  <a:lnTo>
                    <a:pt x="120" y="42"/>
                  </a:lnTo>
                  <a:lnTo>
                    <a:pt x="114" y="24"/>
                  </a:lnTo>
                  <a:lnTo>
                    <a:pt x="103" y="24"/>
                  </a:lnTo>
                  <a:lnTo>
                    <a:pt x="90" y="18"/>
                  </a:lnTo>
                  <a:lnTo>
                    <a:pt x="72" y="0"/>
                  </a:lnTo>
                  <a:lnTo>
                    <a:pt x="55" y="5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9" y="5"/>
                  </a:lnTo>
                  <a:lnTo>
                    <a:pt x="37" y="9"/>
                  </a:lnTo>
                  <a:lnTo>
                    <a:pt x="34" y="13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5" y="23"/>
                  </a:lnTo>
                  <a:lnTo>
                    <a:pt x="22" y="22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0" y="42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730">
              <a:extLst>
                <a:ext uri="{FF2B5EF4-FFF2-40B4-BE49-F238E27FC236}">
                  <a16:creationId xmlns:a16="http://schemas.microsoft.com/office/drawing/2014/main" id="{8ACA1662-CA63-42E4-A718-89B24529ED1F}"/>
                </a:ext>
              </a:extLst>
            </p:cNvPr>
            <p:cNvSpPr/>
            <p:nvPr/>
          </p:nvSpPr>
          <p:spPr>
            <a:xfrm>
              <a:off x="5006924" y="4256471"/>
              <a:ext cx="1178759" cy="1189167"/>
            </a:xfrm>
            <a:custGeom>
              <a:avLst/>
              <a:gdLst/>
              <a:ahLst/>
              <a:cxnLst/>
              <a:rect l="0" t="0" r="0" b="0"/>
              <a:pathLst>
                <a:path w="1605" h="1645" extrusionOk="0">
                  <a:moveTo>
                    <a:pt x="870" y="1618"/>
                  </a:moveTo>
                  <a:lnTo>
                    <a:pt x="870" y="1591"/>
                  </a:lnTo>
                  <a:lnTo>
                    <a:pt x="870" y="1524"/>
                  </a:lnTo>
                  <a:lnTo>
                    <a:pt x="910" y="1470"/>
                  </a:lnTo>
                  <a:lnTo>
                    <a:pt x="951" y="1470"/>
                  </a:lnTo>
                  <a:lnTo>
                    <a:pt x="1029" y="1430"/>
                  </a:lnTo>
                  <a:lnTo>
                    <a:pt x="1110" y="1484"/>
                  </a:lnTo>
                  <a:lnTo>
                    <a:pt x="1150" y="1457"/>
                  </a:lnTo>
                  <a:lnTo>
                    <a:pt x="1204" y="1497"/>
                  </a:lnTo>
                  <a:lnTo>
                    <a:pt x="1271" y="1524"/>
                  </a:lnTo>
                  <a:lnTo>
                    <a:pt x="1325" y="1551"/>
                  </a:lnTo>
                  <a:lnTo>
                    <a:pt x="1377" y="1497"/>
                  </a:lnTo>
                  <a:lnTo>
                    <a:pt x="1484" y="1430"/>
                  </a:lnTo>
                  <a:lnTo>
                    <a:pt x="1498" y="1416"/>
                  </a:lnTo>
                  <a:lnTo>
                    <a:pt x="1498" y="1390"/>
                  </a:lnTo>
                  <a:lnTo>
                    <a:pt x="1525" y="1351"/>
                  </a:lnTo>
                  <a:lnTo>
                    <a:pt x="1498" y="1351"/>
                  </a:lnTo>
                  <a:lnTo>
                    <a:pt x="1484" y="1351"/>
                  </a:lnTo>
                  <a:lnTo>
                    <a:pt x="1431" y="1324"/>
                  </a:lnTo>
                  <a:lnTo>
                    <a:pt x="1404" y="1297"/>
                  </a:lnTo>
                  <a:lnTo>
                    <a:pt x="1431" y="1244"/>
                  </a:lnTo>
                  <a:lnTo>
                    <a:pt x="1431" y="1217"/>
                  </a:lnTo>
                  <a:lnTo>
                    <a:pt x="1404" y="1203"/>
                  </a:lnTo>
                  <a:lnTo>
                    <a:pt x="1377" y="1150"/>
                  </a:lnTo>
                  <a:lnTo>
                    <a:pt x="1444" y="1136"/>
                  </a:lnTo>
                  <a:lnTo>
                    <a:pt x="1457" y="1109"/>
                  </a:lnTo>
                  <a:lnTo>
                    <a:pt x="1444" y="1069"/>
                  </a:lnTo>
                  <a:lnTo>
                    <a:pt x="1417" y="1029"/>
                  </a:lnTo>
                  <a:lnTo>
                    <a:pt x="1444" y="1017"/>
                  </a:lnTo>
                  <a:lnTo>
                    <a:pt x="1444" y="990"/>
                  </a:lnTo>
                  <a:lnTo>
                    <a:pt x="1417" y="977"/>
                  </a:lnTo>
                  <a:lnTo>
                    <a:pt x="1417" y="923"/>
                  </a:lnTo>
                  <a:lnTo>
                    <a:pt x="1377" y="910"/>
                  </a:lnTo>
                  <a:lnTo>
                    <a:pt x="1350" y="937"/>
                  </a:lnTo>
                  <a:lnTo>
                    <a:pt x="1350" y="964"/>
                  </a:lnTo>
                  <a:lnTo>
                    <a:pt x="1311" y="964"/>
                  </a:lnTo>
                  <a:lnTo>
                    <a:pt x="1311" y="937"/>
                  </a:lnTo>
                  <a:lnTo>
                    <a:pt x="1336" y="923"/>
                  </a:lnTo>
                  <a:lnTo>
                    <a:pt x="1325" y="896"/>
                  </a:lnTo>
                  <a:lnTo>
                    <a:pt x="1336" y="869"/>
                  </a:lnTo>
                  <a:lnTo>
                    <a:pt x="1377" y="856"/>
                  </a:lnTo>
                  <a:lnTo>
                    <a:pt x="1390" y="829"/>
                  </a:lnTo>
                  <a:lnTo>
                    <a:pt x="1377" y="816"/>
                  </a:lnTo>
                  <a:lnTo>
                    <a:pt x="1417" y="775"/>
                  </a:lnTo>
                  <a:lnTo>
                    <a:pt x="1457" y="762"/>
                  </a:lnTo>
                  <a:lnTo>
                    <a:pt x="1444" y="735"/>
                  </a:lnTo>
                  <a:lnTo>
                    <a:pt x="1457" y="708"/>
                  </a:lnTo>
                  <a:lnTo>
                    <a:pt x="1471" y="708"/>
                  </a:lnTo>
                  <a:lnTo>
                    <a:pt x="1498" y="735"/>
                  </a:lnTo>
                  <a:lnTo>
                    <a:pt x="1525" y="722"/>
                  </a:lnTo>
                  <a:lnTo>
                    <a:pt x="1511" y="695"/>
                  </a:lnTo>
                  <a:lnTo>
                    <a:pt x="1511" y="656"/>
                  </a:lnTo>
                  <a:lnTo>
                    <a:pt x="1525" y="630"/>
                  </a:lnTo>
                  <a:lnTo>
                    <a:pt x="1538" y="589"/>
                  </a:lnTo>
                  <a:lnTo>
                    <a:pt x="1551" y="562"/>
                  </a:lnTo>
                  <a:lnTo>
                    <a:pt x="1565" y="522"/>
                  </a:lnTo>
                  <a:lnTo>
                    <a:pt x="1565" y="495"/>
                  </a:lnTo>
                  <a:lnTo>
                    <a:pt x="1605" y="468"/>
                  </a:lnTo>
                  <a:lnTo>
                    <a:pt x="1605" y="442"/>
                  </a:lnTo>
                  <a:lnTo>
                    <a:pt x="1565" y="428"/>
                  </a:lnTo>
                  <a:lnTo>
                    <a:pt x="1538" y="428"/>
                  </a:lnTo>
                  <a:lnTo>
                    <a:pt x="1525" y="401"/>
                  </a:lnTo>
                  <a:lnTo>
                    <a:pt x="1484" y="415"/>
                  </a:lnTo>
                  <a:lnTo>
                    <a:pt x="1457" y="401"/>
                  </a:lnTo>
                  <a:lnTo>
                    <a:pt x="1417" y="401"/>
                  </a:lnTo>
                  <a:lnTo>
                    <a:pt x="1417" y="374"/>
                  </a:lnTo>
                  <a:lnTo>
                    <a:pt x="1390" y="334"/>
                  </a:lnTo>
                  <a:lnTo>
                    <a:pt x="1336" y="334"/>
                  </a:lnTo>
                  <a:lnTo>
                    <a:pt x="1325" y="323"/>
                  </a:lnTo>
                  <a:lnTo>
                    <a:pt x="1298" y="323"/>
                  </a:lnTo>
                  <a:lnTo>
                    <a:pt x="1271" y="309"/>
                  </a:lnTo>
                  <a:lnTo>
                    <a:pt x="1231" y="282"/>
                  </a:lnTo>
                  <a:lnTo>
                    <a:pt x="1204" y="269"/>
                  </a:lnTo>
                  <a:lnTo>
                    <a:pt x="1231" y="202"/>
                  </a:lnTo>
                  <a:lnTo>
                    <a:pt x="1204" y="202"/>
                  </a:lnTo>
                  <a:lnTo>
                    <a:pt x="1191" y="229"/>
                  </a:lnTo>
                  <a:lnTo>
                    <a:pt x="1164" y="242"/>
                  </a:lnTo>
                  <a:lnTo>
                    <a:pt x="1123" y="229"/>
                  </a:lnTo>
                  <a:lnTo>
                    <a:pt x="1137" y="175"/>
                  </a:lnTo>
                  <a:lnTo>
                    <a:pt x="1123" y="161"/>
                  </a:lnTo>
                  <a:lnTo>
                    <a:pt x="1083" y="161"/>
                  </a:lnTo>
                  <a:lnTo>
                    <a:pt x="1070" y="121"/>
                  </a:lnTo>
                  <a:lnTo>
                    <a:pt x="1043" y="121"/>
                  </a:lnTo>
                  <a:lnTo>
                    <a:pt x="1029" y="108"/>
                  </a:lnTo>
                  <a:lnTo>
                    <a:pt x="1029" y="81"/>
                  </a:lnTo>
                  <a:lnTo>
                    <a:pt x="1016" y="67"/>
                  </a:lnTo>
                  <a:lnTo>
                    <a:pt x="1002" y="67"/>
                  </a:lnTo>
                  <a:lnTo>
                    <a:pt x="1002" y="81"/>
                  </a:lnTo>
                  <a:lnTo>
                    <a:pt x="976" y="81"/>
                  </a:lnTo>
                  <a:lnTo>
                    <a:pt x="964" y="54"/>
                  </a:lnTo>
                  <a:lnTo>
                    <a:pt x="976" y="14"/>
                  </a:lnTo>
                  <a:lnTo>
                    <a:pt x="976" y="0"/>
                  </a:lnTo>
                  <a:lnTo>
                    <a:pt x="964" y="0"/>
                  </a:lnTo>
                  <a:lnTo>
                    <a:pt x="910" y="14"/>
                  </a:lnTo>
                  <a:lnTo>
                    <a:pt x="870" y="0"/>
                  </a:lnTo>
                  <a:lnTo>
                    <a:pt x="843" y="67"/>
                  </a:lnTo>
                  <a:lnTo>
                    <a:pt x="830" y="134"/>
                  </a:lnTo>
                  <a:lnTo>
                    <a:pt x="816" y="161"/>
                  </a:lnTo>
                  <a:lnTo>
                    <a:pt x="709" y="202"/>
                  </a:lnTo>
                  <a:lnTo>
                    <a:pt x="642" y="242"/>
                  </a:lnTo>
                  <a:lnTo>
                    <a:pt x="628" y="255"/>
                  </a:lnTo>
                  <a:lnTo>
                    <a:pt x="655" y="282"/>
                  </a:lnTo>
                  <a:lnTo>
                    <a:pt x="603" y="296"/>
                  </a:lnTo>
                  <a:lnTo>
                    <a:pt x="549" y="282"/>
                  </a:lnTo>
                  <a:lnTo>
                    <a:pt x="482" y="269"/>
                  </a:lnTo>
                  <a:lnTo>
                    <a:pt x="455" y="229"/>
                  </a:lnTo>
                  <a:lnTo>
                    <a:pt x="469" y="202"/>
                  </a:lnTo>
                  <a:lnTo>
                    <a:pt x="428" y="202"/>
                  </a:lnTo>
                  <a:lnTo>
                    <a:pt x="402" y="188"/>
                  </a:lnTo>
                  <a:lnTo>
                    <a:pt x="388" y="215"/>
                  </a:lnTo>
                  <a:lnTo>
                    <a:pt x="402" y="255"/>
                  </a:lnTo>
                  <a:lnTo>
                    <a:pt x="402" y="296"/>
                  </a:lnTo>
                  <a:lnTo>
                    <a:pt x="415" y="348"/>
                  </a:lnTo>
                  <a:lnTo>
                    <a:pt x="428" y="401"/>
                  </a:lnTo>
                  <a:lnTo>
                    <a:pt x="348" y="388"/>
                  </a:lnTo>
                  <a:lnTo>
                    <a:pt x="294" y="374"/>
                  </a:lnTo>
                  <a:lnTo>
                    <a:pt x="269" y="401"/>
                  </a:lnTo>
                  <a:lnTo>
                    <a:pt x="242" y="361"/>
                  </a:lnTo>
                  <a:lnTo>
                    <a:pt x="229" y="323"/>
                  </a:lnTo>
                  <a:lnTo>
                    <a:pt x="175" y="323"/>
                  </a:lnTo>
                  <a:lnTo>
                    <a:pt x="148" y="348"/>
                  </a:lnTo>
                  <a:lnTo>
                    <a:pt x="135" y="323"/>
                  </a:lnTo>
                  <a:lnTo>
                    <a:pt x="108" y="348"/>
                  </a:lnTo>
                  <a:lnTo>
                    <a:pt x="94" y="334"/>
                  </a:lnTo>
                  <a:lnTo>
                    <a:pt x="41" y="334"/>
                  </a:lnTo>
                  <a:lnTo>
                    <a:pt x="0" y="361"/>
                  </a:lnTo>
                  <a:lnTo>
                    <a:pt x="27" y="388"/>
                  </a:lnTo>
                  <a:lnTo>
                    <a:pt x="54" y="401"/>
                  </a:lnTo>
                  <a:lnTo>
                    <a:pt x="54" y="428"/>
                  </a:lnTo>
                  <a:lnTo>
                    <a:pt x="0" y="428"/>
                  </a:lnTo>
                  <a:lnTo>
                    <a:pt x="27" y="455"/>
                  </a:lnTo>
                  <a:lnTo>
                    <a:pt x="41" y="495"/>
                  </a:lnTo>
                  <a:lnTo>
                    <a:pt x="81" y="495"/>
                  </a:lnTo>
                  <a:lnTo>
                    <a:pt x="135" y="522"/>
                  </a:lnTo>
                  <a:lnTo>
                    <a:pt x="162" y="536"/>
                  </a:lnTo>
                  <a:lnTo>
                    <a:pt x="175" y="562"/>
                  </a:lnTo>
                  <a:lnTo>
                    <a:pt x="256" y="589"/>
                  </a:lnTo>
                  <a:lnTo>
                    <a:pt x="256" y="616"/>
                  </a:lnTo>
                  <a:lnTo>
                    <a:pt x="294" y="643"/>
                  </a:lnTo>
                  <a:lnTo>
                    <a:pt x="321" y="695"/>
                  </a:lnTo>
                  <a:lnTo>
                    <a:pt x="319" y="697"/>
                  </a:lnTo>
                  <a:lnTo>
                    <a:pt x="317" y="697"/>
                  </a:lnTo>
                  <a:lnTo>
                    <a:pt x="315" y="699"/>
                  </a:lnTo>
                  <a:lnTo>
                    <a:pt x="309" y="701"/>
                  </a:lnTo>
                  <a:lnTo>
                    <a:pt x="302" y="704"/>
                  </a:lnTo>
                  <a:lnTo>
                    <a:pt x="294" y="708"/>
                  </a:lnTo>
                  <a:lnTo>
                    <a:pt x="288" y="712"/>
                  </a:lnTo>
                  <a:lnTo>
                    <a:pt x="284" y="714"/>
                  </a:lnTo>
                  <a:lnTo>
                    <a:pt x="283" y="718"/>
                  </a:lnTo>
                  <a:lnTo>
                    <a:pt x="283" y="720"/>
                  </a:lnTo>
                  <a:lnTo>
                    <a:pt x="281" y="722"/>
                  </a:lnTo>
                  <a:lnTo>
                    <a:pt x="283" y="726"/>
                  </a:lnTo>
                  <a:lnTo>
                    <a:pt x="283" y="727"/>
                  </a:lnTo>
                  <a:lnTo>
                    <a:pt x="286" y="737"/>
                  </a:lnTo>
                  <a:lnTo>
                    <a:pt x="290" y="747"/>
                  </a:lnTo>
                  <a:lnTo>
                    <a:pt x="294" y="756"/>
                  </a:lnTo>
                  <a:lnTo>
                    <a:pt x="300" y="766"/>
                  </a:lnTo>
                  <a:lnTo>
                    <a:pt x="304" y="775"/>
                  </a:lnTo>
                  <a:lnTo>
                    <a:pt x="308" y="783"/>
                  </a:lnTo>
                  <a:lnTo>
                    <a:pt x="308" y="787"/>
                  </a:lnTo>
                  <a:lnTo>
                    <a:pt x="308" y="789"/>
                  </a:lnTo>
                  <a:lnTo>
                    <a:pt x="311" y="793"/>
                  </a:lnTo>
                  <a:lnTo>
                    <a:pt x="315" y="795"/>
                  </a:lnTo>
                  <a:lnTo>
                    <a:pt x="319" y="798"/>
                  </a:lnTo>
                  <a:lnTo>
                    <a:pt x="325" y="802"/>
                  </a:lnTo>
                  <a:lnTo>
                    <a:pt x="334" y="812"/>
                  </a:lnTo>
                  <a:lnTo>
                    <a:pt x="346" y="822"/>
                  </a:lnTo>
                  <a:lnTo>
                    <a:pt x="357" y="829"/>
                  </a:lnTo>
                  <a:lnTo>
                    <a:pt x="361" y="833"/>
                  </a:lnTo>
                  <a:lnTo>
                    <a:pt x="367" y="837"/>
                  </a:lnTo>
                  <a:lnTo>
                    <a:pt x="371" y="839"/>
                  </a:lnTo>
                  <a:lnTo>
                    <a:pt x="373" y="841"/>
                  </a:lnTo>
                  <a:lnTo>
                    <a:pt x="375" y="843"/>
                  </a:lnTo>
                  <a:lnTo>
                    <a:pt x="388" y="883"/>
                  </a:lnTo>
                  <a:lnTo>
                    <a:pt x="375" y="923"/>
                  </a:lnTo>
                  <a:lnTo>
                    <a:pt x="361" y="950"/>
                  </a:lnTo>
                  <a:lnTo>
                    <a:pt x="402" y="990"/>
                  </a:lnTo>
                  <a:lnTo>
                    <a:pt x="428" y="1042"/>
                  </a:lnTo>
                  <a:lnTo>
                    <a:pt x="442" y="1096"/>
                  </a:lnTo>
                  <a:lnTo>
                    <a:pt x="402" y="1083"/>
                  </a:lnTo>
                  <a:lnTo>
                    <a:pt x="402" y="1042"/>
                  </a:lnTo>
                  <a:lnTo>
                    <a:pt x="375" y="1004"/>
                  </a:lnTo>
                  <a:lnTo>
                    <a:pt x="348" y="1056"/>
                  </a:lnTo>
                  <a:lnTo>
                    <a:pt x="321" y="1123"/>
                  </a:lnTo>
                  <a:lnTo>
                    <a:pt x="348" y="1123"/>
                  </a:lnTo>
                  <a:lnTo>
                    <a:pt x="348" y="1136"/>
                  </a:lnTo>
                  <a:lnTo>
                    <a:pt x="321" y="1150"/>
                  </a:lnTo>
                  <a:lnTo>
                    <a:pt x="321" y="1177"/>
                  </a:lnTo>
                  <a:lnTo>
                    <a:pt x="308" y="1217"/>
                  </a:lnTo>
                  <a:lnTo>
                    <a:pt x="294" y="1257"/>
                  </a:lnTo>
                  <a:lnTo>
                    <a:pt x="281" y="1324"/>
                  </a:lnTo>
                  <a:lnTo>
                    <a:pt x="269" y="1338"/>
                  </a:lnTo>
                  <a:lnTo>
                    <a:pt x="256" y="1351"/>
                  </a:lnTo>
                  <a:lnTo>
                    <a:pt x="229" y="1365"/>
                  </a:lnTo>
                  <a:lnTo>
                    <a:pt x="242" y="1390"/>
                  </a:lnTo>
                  <a:lnTo>
                    <a:pt x="269" y="1390"/>
                  </a:lnTo>
                  <a:lnTo>
                    <a:pt x="256" y="1430"/>
                  </a:lnTo>
                  <a:lnTo>
                    <a:pt x="281" y="1430"/>
                  </a:lnTo>
                  <a:lnTo>
                    <a:pt x="334" y="1470"/>
                  </a:lnTo>
                  <a:lnTo>
                    <a:pt x="348" y="1457"/>
                  </a:lnTo>
                  <a:lnTo>
                    <a:pt x="375" y="1510"/>
                  </a:lnTo>
                  <a:lnTo>
                    <a:pt x="415" y="1497"/>
                  </a:lnTo>
                  <a:lnTo>
                    <a:pt x="442" y="1537"/>
                  </a:lnTo>
                  <a:lnTo>
                    <a:pt x="523" y="1537"/>
                  </a:lnTo>
                  <a:lnTo>
                    <a:pt x="549" y="1537"/>
                  </a:lnTo>
                  <a:lnTo>
                    <a:pt x="536" y="1510"/>
                  </a:lnTo>
                  <a:lnTo>
                    <a:pt x="576" y="1524"/>
                  </a:lnTo>
                  <a:lnTo>
                    <a:pt x="617" y="1551"/>
                  </a:lnTo>
                  <a:lnTo>
                    <a:pt x="642" y="1551"/>
                  </a:lnTo>
                  <a:lnTo>
                    <a:pt x="642" y="1564"/>
                  </a:lnTo>
                  <a:lnTo>
                    <a:pt x="668" y="1551"/>
                  </a:lnTo>
                  <a:lnTo>
                    <a:pt x="695" y="1578"/>
                  </a:lnTo>
                  <a:lnTo>
                    <a:pt x="695" y="1591"/>
                  </a:lnTo>
                  <a:lnTo>
                    <a:pt x="709" y="1605"/>
                  </a:lnTo>
                  <a:lnTo>
                    <a:pt x="709" y="1631"/>
                  </a:lnTo>
                  <a:lnTo>
                    <a:pt x="736" y="1631"/>
                  </a:lnTo>
                  <a:lnTo>
                    <a:pt x="736" y="1618"/>
                  </a:lnTo>
                  <a:lnTo>
                    <a:pt x="762" y="1618"/>
                  </a:lnTo>
                  <a:lnTo>
                    <a:pt x="789" y="1645"/>
                  </a:lnTo>
                  <a:lnTo>
                    <a:pt x="816" y="1645"/>
                  </a:lnTo>
                  <a:lnTo>
                    <a:pt x="830" y="1618"/>
                  </a:lnTo>
                  <a:lnTo>
                    <a:pt x="870" y="161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hangingPunct="0"/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Shape 731">
              <a:extLst>
                <a:ext uri="{FF2B5EF4-FFF2-40B4-BE49-F238E27FC236}">
                  <a16:creationId xmlns:a16="http://schemas.microsoft.com/office/drawing/2014/main" id="{99854F97-3ADD-4FD3-86E9-A61B0BD50DCE}"/>
                </a:ext>
              </a:extLst>
            </p:cNvPr>
            <p:cNvSpPr/>
            <p:nvPr/>
          </p:nvSpPr>
          <p:spPr>
            <a:xfrm>
              <a:off x="6019807" y="3782767"/>
              <a:ext cx="775075" cy="1032928"/>
            </a:xfrm>
            <a:custGeom>
              <a:avLst/>
              <a:gdLst/>
              <a:ahLst/>
              <a:cxnLst/>
              <a:rect l="0" t="0" r="0" b="0"/>
              <a:pathLst>
                <a:path w="1056" h="1428" extrusionOk="0">
                  <a:moveTo>
                    <a:pt x="160" y="1388"/>
                  </a:moveTo>
                  <a:lnTo>
                    <a:pt x="173" y="1374"/>
                  </a:lnTo>
                  <a:lnTo>
                    <a:pt x="186" y="1363"/>
                  </a:lnTo>
                  <a:lnTo>
                    <a:pt x="200" y="1363"/>
                  </a:lnTo>
                  <a:lnTo>
                    <a:pt x="227" y="1374"/>
                  </a:lnTo>
                  <a:lnTo>
                    <a:pt x="254" y="1363"/>
                  </a:lnTo>
                  <a:lnTo>
                    <a:pt x="281" y="1374"/>
                  </a:lnTo>
                  <a:lnTo>
                    <a:pt x="294" y="1363"/>
                  </a:lnTo>
                  <a:lnTo>
                    <a:pt x="267" y="1349"/>
                  </a:lnTo>
                  <a:lnTo>
                    <a:pt x="281" y="1322"/>
                  </a:lnTo>
                  <a:lnTo>
                    <a:pt x="307" y="1336"/>
                  </a:lnTo>
                  <a:lnTo>
                    <a:pt x="321" y="1349"/>
                  </a:lnTo>
                  <a:lnTo>
                    <a:pt x="361" y="1363"/>
                  </a:lnTo>
                  <a:lnTo>
                    <a:pt x="375" y="1349"/>
                  </a:lnTo>
                  <a:lnTo>
                    <a:pt x="401" y="1374"/>
                  </a:lnTo>
                  <a:lnTo>
                    <a:pt x="426" y="1388"/>
                  </a:lnTo>
                  <a:lnTo>
                    <a:pt x="440" y="1374"/>
                  </a:lnTo>
                  <a:lnTo>
                    <a:pt x="480" y="1401"/>
                  </a:lnTo>
                  <a:lnTo>
                    <a:pt x="494" y="1428"/>
                  </a:lnTo>
                  <a:lnTo>
                    <a:pt x="534" y="1415"/>
                  </a:lnTo>
                  <a:lnTo>
                    <a:pt x="520" y="1374"/>
                  </a:lnTo>
                  <a:lnTo>
                    <a:pt x="574" y="1374"/>
                  </a:lnTo>
                  <a:lnTo>
                    <a:pt x="601" y="1415"/>
                  </a:lnTo>
                  <a:lnTo>
                    <a:pt x="655" y="1401"/>
                  </a:lnTo>
                  <a:lnTo>
                    <a:pt x="682" y="1374"/>
                  </a:lnTo>
                  <a:lnTo>
                    <a:pt x="735" y="1363"/>
                  </a:lnTo>
                  <a:lnTo>
                    <a:pt x="762" y="1336"/>
                  </a:lnTo>
                  <a:lnTo>
                    <a:pt x="787" y="1349"/>
                  </a:lnTo>
                  <a:lnTo>
                    <a:pt x="814" y="1349"/>
                  </a:lnTo>
                  <a:lnTo>
                    <a:pt x="841" y="1388"/>
                  </a:lnTo>
                  <a:lnTo>
                    <a:pt x="854" y="1374"/>
                  </a:lnTo>
                  <a:lnTo>
                    <a:pt x="854" y="1349"/>
                  </a:lnTo>
                  <a:lnTo>
                    <a:pt x="828" y="1336"/>
                  </a:lnTo>
                  <a:lnTo>
                    <a:pt x="841" y="1309"/>
                  </a:lnTo>
                  <a:lnTo>
                    <a:pt x="801" y="1282"/>
                  </a:lnTo>
                  <a:lnTo>
                    <a:pt x="828" y="1242"/>
                  </a:lnTo>
                  <a:lnTo>
                    <a:pt x="881" y="1228"/>
                  </a:lnTo>
                  <a:lnTo>
                    <a:pt x="895" y="1175"/>
                  </a:lnTo>
                  <a:lnTo>
                    <a:pt x="922" y="1175"/>
                  </a:lnTo>
                  <a:lnTo>
                    <a:pt x="935" y="1188"/>
                  </a:lnTo>
                  <a:lnTo>
                    <a:pt x="935" y="1134"/>
                  </a:lnTo>
                  <a:lnTo>
                    <a:pt x="922" y="1108"/>
                  </a:lnTo>
                  <a:lnTo>
                    <a:pt x="895" y="1108"/>
                  </a:lnTo>
                  <a:lnTo>
                    <a:pt x="868" y="1081"/>
                  </a:lnTo>
                  <a:lnTo>
                    <a:pt x="828" y="1040"/>
                  </a:lnTo>
                  <a:lnTo>
                    <a:pt x="801" y="1040"/>
                  </a:lnTo>
                  <a:lnTo>
                    <a:pt x="787" y="989"/>
                  </a:lnTo>
                  <a:lnTo>
                    <a:pt x="762" y="962"/>
                  </a:lnTo>
                  <a:lnTo>
                    <a:pt x="776" y="935"/>
                  </a:lnTo>
                  <a:lnTo>
                    <a:pt x="749" y="908"/>
                  </a:lnTo>
                  <a:lnTo>
                    <a:pt x="722" y="895"/>
                  </a:lnTo>
                  <a:lnTo>
                    <a:pt x="735" y="868"/>
                  </a:lnTo>
                  <a:lnTo>
                    <a:pt x="749" y="868"/>
                  </a:lnTo>
                  <a:lnTo>
                    <a:pt x="776" y="841"/>
                  </a:lnTo>
                  <a:lnTo>
                    <a:pt x="814" y="841"/>
                  </a:lnTo>
                  <a:lnTo>
                    <a:pt x="854" y="800"/>
                  </a:lnTo>
                  <a:lnTo>
                    <a:pt x="895" y="774"/>
                  </a:lnTo>
                  <a:lnTo>
                    <a:pt x="935" y="760"/>
                  </a:lnTo>
                  <a:lnTo>
                    <a:pt x="975" y="733"/>
                  </a:lnTo>
                  <a:lnTo>
                    <a:pt x="975" y="706"/>
                  </a:lnTo>
                  <a:lnTo>
                    <a:pt x="1002" y="706"/>
                  </a:lnTo>
                  <a:lnTo>
                    <a:pt x="1029" y="747"/>
                  </a:lnTo>
                  <a:lnTo>
                    <a:pt x="1056" y="706"/>
                  </a:lnTo>
                  <a:lnTo>
                    <a:pt x="1056" y="668"/>
                  </a:lnTo>
                  <a:lnTo>
                    <a:pt x="1043" y="628"/>
                  </a:lnTo>
                  <a:lnTo>
                    <a:pt x="1016" y="628"/>
                  </a:lnTo>
                  <a:lnTo>
                    <a:pt x="1029" y="601"/>
                  </a:lnTo>
                  <a:lnTo>
                    <a:pt x="1002" y="574"/>
                  </a:lnTo>
                  <a:lnTo>
                    <a:pt x="1016" y="534"/>
                  </a:lnTo>
                  <a:lnTo>
                    <a:pt x="1016" y="507"/>
                  </a:lnTo>
                  <a:lnTo>
                    <a:pt x="1002" y="507"/>
                  </a:lnTo>
                  <a:lnTo>
                    <a:pt x="975" y="453"/>
                  </a:lnTo>
                  <a:lnTo>
                    <a:pt x="989" y="426"/>
                  </a:lnTo>
                  <a:lnTo>
                    <a:pt x="949" y="386"/>
                  </a:lnTo>
                  <a:lnTo>
                    <a:pt x="935" y="373"/>
                  </a:lnTo>
                  <a:lnTo>
                    <a:pt x="935" y="334"/>
                  </a:lnTo>
                  <a:lnTo>
                    <a:pt x="962" y="307"/>
                  </a:lnTo>
                  <a:lnTo>
                    <a:pt x="962" y="267"/>
                  </a:lnTo>
                  <a:lnTo>
                    <a:pt x="935" y="227"/>
                  </a:lnTo>
                  <a:lnTo>
                    <a:pt x="935" y="213"/>
                  </a:lnTo>
                  <a:lnTo>
                    <a:pt x="895" y="200"/>
                  </a:lnTo>
                  <a:lnTo>
                    <a:pt x="881" y="146"/>
                  </a:lnTo>
                  <a:lnTo>
                    <a:pt x="841" y="146"/>
                  </a:lnTo>
                  <a:lnTo>
                    <a:pt x="801" y="92"/>
                  </a:lnTo>
                  <a:lnTo>
                    <a:pt x="749" y="92"/>
                  </a:lnTo>
                  <a:lnTo>
                    <a:pt x="709" y="119"/>
                  </a:lnTo>
                  <a:lnTo>
                    <a:pt x="641" y="146"/>
                  </a:lnTo>
                  <a:lnTo>
                    <a:pt x="615" y="173"/>
                  </a:lnTo>
                  <a:lnTo>
                    <a:pt x="561" y="173"/>
                  </a:lnTo>
                  <a:lnTo>
                    <a:pt x="547" y="160"/>
                  </a:lnTo>
                  <a:lnTo>
                    <a:pt x="588" y="106"/>
                  </a:lnTo>
                  <a:lnTo>
                    <a:pt x="534" y="106"/>
                  </a:lnTo>
                  <a:lnTo>
                    <a:pt x="494" y="79"/>
                  </a:lnTo>
                  <a:lnTo>
                    <a:pt x="453" y="79"/>
                  </a:lnTo>
                  <a:lnTo>
                    <a:pt x="467" y="52"/>
                  </a:lnTo>
                  <a:lnTo>
                    <a:pt x="440" y="25"/>
                  </a:lnTo>
                  <a:lnTo>
                    <a:pt x="415" y="25"/>
                  </a:lnTo>
                  <a:lnTo>
                    <a:pt x="375" y="12"/>
                  </a:lnTo>
                  <a:lnTo>
                    <a:pt x="334" y="0"/>
                  </a:lnTo>
                  <a:lnTo>
                    <a:pt x="321" y="25"/>
                  </a:lnTo>
                  <a:lnTo>
                    <a:pt x="361" y="79"/>
                  </a:lnTo>
                  <a:lnTo>
                    <a:pt x="348" y="133"/>
                  </a:lnTo>
                  <a:lnTo>
                    <a:pt x="361" y="186"/>
                  </a:lnTo>
                  <a:lnTo>
                    <a:pt x="415" y="213"/>
                  </a:lnTo>
                  <a:lnTo>
                    <a:pt x="361" y="213"/>
                  </a:lnTo>
                  <a:lnTo>
                    <a:pt x="321" y="200"/>
                  </a:lnTo>
                  <a:lnTo>
                    <a:pt x="294" y="254"/>
                  </a:lnTo>
                  <a:lnTo>
                    <a:pt x="267" y="280"/>
                  </a:lnTo>
                  <a:lnTo>
                    <a:pt x="240" y="227"/>
                  </a:lnTo>
                  <a:lnTo>
                    <a:pt x="186" y="240"/>
                  </a:lnTo>
                  <a:lnTo>
                    <a:pt x="133" y="254"/>
                  </a:lnTo>
                  <a:lnTo>
                    <a:pt x="133" y="267"/>
                  </a:lnTo>
                  <a:lnTo>
                    <a:pt x="160" y="307"/>
                  </a:lnTo>
                  <a:lnTo>
                    <a:pt x="146" y="373"/>
                  </a:lnTo>
                  <a:lnTo>
                    <a:pt x="133" y="386"/>
                  </a:lnTo>
                  <a:lnTo>
                    <a:pt x="133" y="413"/>
                  </a:lnTo>
                  <a:lnTo>
                    <a:pt x="106" y="426"/>
                  </a:lnTo>
                  <a:lnTo>
                    <a:pt x="92" y="440"/>
                  </a:lnTo>
                  <a:lnTo>
                    <a:pt x="119" y="453"/>
                  </a:lnTo>
                  <a:lnTo>
                    <a:pt x="133" y="493"/>
                  </a:lnTo>
                  <a:lnTo>
                    <a:pt x="119" y="520"/>
                  </a:lnTo>
                  <a:lnTo>
                    <a:pt x="92" y="520"/>
                  </a:lnTo>
                  <a:lnTo>
                    <a:pt x="106" y="561"/>
                  </a:lnTo>
                  <a:lnTo>
                    <a:pt x="79" y="561"/>
                  </a:lnTo>
                  <a:lnTo>
                    <a:pt x="54" y="561"/>
                  </a:lnTo>
                  <a:lnTo>
                    <a:pt x="14" y="561"/>
                  </a:lnTo>
                  <a:lnTo>
                    <a:pt x="0" y="574"/>
                  </a:lnTo>
                  <a:lnTo>
                    <a:pt x="14" y="601"/>
                  </a:lnTo>
                  <a:lnTo>
                    <a:pt x="41" y="628"/>
                  </a:lnTo>
                  <a:lnTo>
                    <a:pt x="27" y="655"/>
                  </a:lnTo>
                  <a:lnTo>
                    <a:pt x="14" y="693"/>
                  </a:lnTo>
                  <a:lnTo>
                    <a:pt x="0" y="720"/>
                  </a:lnTo>
                  <a:lnTo>
                    <a:pt x="14" y="747"/>
                  </a:lnTo>
                  <a:lnTo>
                    <a:pt x="0" y="774"/>
                  </a:lnTo>
                  <a:lnTo>
                    <a:pt x="27" y="774"/>
                  </a:lnTo>
                  <a:lnTo>
                    <a:pt x="27" y="814"/>
                  </a:lnTo>
                  <a:lnTo>
                    <a:pt x="41" y="841"/>
                  </a:lnTo>
                  <a:lnTo>
                    <a:pt x="14" y="881"/>
                  </a:lnTo>
                  <a:lnTo>
                    <a:pt x="14" y="908"/>
                  </a:lnTo>
                  <a:lnTo>
                    <a:pt x="27" y="935"/>
                  </a:lnTo>
                  <a:lnTo>
                    <a:pt x="54" y="962"/>
                  </a:lnTo>
                  <a:lnTo>
                    <a:pt x="41" y="989"/>
                  </a:lnTo>
                  <a:lnTo>
                    <a:pt x="27" y="1002"/>
                  </a:lnTo>
                  <a:lnTo>
                    <a:pt x="54" y="1040"/>
                  </a:lnTo>
                  <a:lnTo>
                    <a:pt x="54" y="1067"/>
                  </a:lnTo>
                  <a:lnTo>
                    <a:pt x="92" y="1067"/>
                  </a:lnTo>
                  <a:lnTo>
                    <a:pt x="119" y="1081"/>
                  </a:lnTo>
                  <a:lnTo>
                    <a:pt x="160" y="1067"/>
                  </a:lnTo>
                  <a:lnTo>
                    <a:pt x="173" y="1094"/>
                  </a:lnTo>
                  <a:lnTo>
                    <a:pt x="200" y="1094"/>
                  </a:lnTo>
                  <a:lnTo>
                    <a:pt x="240" y="1108"/>
                  </a:lnTo>
                  <a:lnTo>
                    <a:pt x="240" y="1134"/>
                  </a:lnTo>
                  <a:lnTo>
                    <a:pt x="200" y="1161"/>
                  </a:lnTo>
                  <a:lnTo>
                    <a:pt x="200" y="1188"/>
                  </a:lnTo>
                  <a:lnTo>
                    <a:pt x="186" y="1228"/>
                  </a:lnTo>
                  <a:lnTo>
                    <a:pt x="173" y="1255"/>
                  </a:lnTo>
                  <a:lnTo>
                    <a:pt x="160" y="1296"/>
                  </a:lnTo>
                  <a:lnTo>
                    <a:pt x="146" y="1322"/>
                  </a:lnTo>
                  <a:lnTo>
                    <a:pt x="146" y="1363"/>
                  </a:lnTo>
                  <a:lnTo>
                    <a:pt x="160" y="1388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733">
              <a:extLst>
                <a:ext uri="{FF2B5EF4-FFF2-40B4-BE49-F238E27FC236}">
                  <a16:creationId xmlns:a16="http://schemas.microsoft.com/office/drawing/2014/main" id="{2CB7345B-8D96-408E-8D61-6B2CC64840F5}"/>
                </a:ext>
              </a:extLst>
            </p:cNvPr>
            <p:cNvSpPr/>
            <p:nvPr/>
          </p:nvSpPr>
          <p:spPr>
            <a:xfrm>
              <a:off x="5792277" y="3965048"/>
              <a:ext cx="343500" cy="377584"/>
            </a:xfrm>
            <a:custGeom>
              <a:avLst/>
              <a:gdLst/>
              <a:ahLst/>
              <a:cxnLst/>
              <a:rect l="0" t="0" r="0" b="0"/>
              <a:pathLst>
                <a:path w="469" h="522" extrusionOk="0">
                  <a:moveTo>
                    <a:pt x="442" y="13"/>
                  </a:moveTo>
                  <a:lnTo>
                    <a:pt x="469" y="53"/>
                  </a:lnTo>
                  <a:lnTo>
                    <a:pt x="455" y="120"/>
                  </a:lnTo>
                  <a:lnTo>
                    <a:pt x="442" y="134"/>
                  </a:lnTo>
                  <a:lnTo>
                    <a:pt x="442" y="159"/>
                  </a:lnTo>
                  <a:lnTo>
                    <a:pt x="415" y="172"/>
                  </a:lnTo>
                  <a:lnTo>
                    <a:pt x="401" y="186"/>
                  </a:lnTo>
                  <a:lnTo>
                    <a:pt x="428" y="199"/>
                  </a:lnTo>
                  <a:lnTo>
                    <a:pt x="442" y="239"/>
                  </a:lnTo>
                  <a:lnTo>
                    <a:pt x="428" y="266"/>
                  </a:lnTo>
                  <a:lnTo>
                    <a:pt x="401" y="266"/>
                  </a:lnTo>
                  <a:lnTo>
                    <a:pt x="415" y="307"/>
                  </a:lnTo>
                  <a:lnTo>
                    <a:pt x="388" y="307"/>
                  </a:lnTo>
                  <a:lnTo>
                    <a:pt x="361" y="307"/>
                  </a:lnTo>
                  <a:lnTo>
                    <a:pt x="321" y="307"/>
                  </a:lnTo>
                  <a:lnTo>
                    <a:pt x="307" y="320"/>
                  </a:lnTo>
                  <a:lnTo>
                    <a:pt x="321" y="347"/>
                  </a:lnTo>
                  <a:lnTo>
                    <a:pt x="348" y="374"/>
                  </a:lnTo>
                  <a:lnTo>
                    <a:pt x="334" y="401"/>
                  </a:lnTo>
                  <a:lnTo>
                    <a:pt x="321" y="441"/>
                  </a:lnTo>
                  <a:lnTo>
                    <a:pt x="307" y="468"/>
                  </a:lnTo>
                  <a:lnTo>
                    <a:pt x="321" y="495"/>
                  </a:lnTo>
                  <a:lnTo>
                    <a:pt x="307" y="522"/>
                  </a:lnTo>
                  <a:lnTo>
                    <a:pt x="296" y="522"/>
                  </a:lnTo>
                  <a:lnTo>
                    <a:pt x="269" y="508"/>
                  </a:lnTo>
                  <a:lnTo>
                    <a:pt x="269" y="468"/>
                  </a:lnTo>
                  <a:lnTo>
                    <a:pt x="296" y="441"/>
                  </a:lnTo>
                  <a:lnTo>
                    <a:pt x="269" y="414"/>
                  </a:lnTo>
                  <a:lnTo>
                    <a:pt x="229" y="414"/>
                  </a:lnTo>
                  <a:lnTo>
                    <a:pt x="215" y="401"/>
                  </a:lnTo>
                  <a:lnTo>
                    <a:pt x="188" y="374"/>
                  </a:lnTo>
                  <a:lnTo>
                    <a:pt x="135" y="374"/>
                  </a:lnTo>
                  <a:lnTo>
                    <a:pt x="108" y="401"/>
                  </a:lnTo>
                  <a:lnTo>
                    <a:pt x="67" y="414"/>
                  </a:lnTo>
                  <a:lnTo>
                    <a:pt x="40" y="401"/>
                  </a:lnTo>
                  <a:lnTo>
                    <a:pt x="14" y="401"/>
                  </a:lnTo>
                  <a:lnTo>
                    <a:pt x="0" y="374"/>
                  </a:lnTo>
                  <a:lnTo>
                    <a:pt x="14" y="374"/>
                  </a:lnTo>
                  <a:lnTo>
                    <a:pt x="40" y="374"/>
                  </a:lnTo>
                  <a:lnTo>
                    <a:pt x="94" y="387"/>
                  </a:lnTo>
                  <a:lnTo>
                    <a:pt x="108" y="374"/>
                  </a:lnTo>
                  <a:lnTo>
                    <a:pt x="81" y="360"/>
                  </a:lnTo>
                  <a:lnTo>
                    <a:pt x="27" y="360"/>
                  </a:lnTo>
                  <a:lnTo>
                    <a:pt x="27" y="347"/>
                  </a:lnTo>
                  <a:lnTo>
                    <a:pt x="40" y="320"/>
                  </a:lnTo>
                  <a:lnTo>
                    <a:pt x="108" y="253"/>
                  </a:lnTo>
                  <a:lnTo>
                    <a:pt x="121" y="239"/>
                  </a:lnTo>
                  <a:lnTo>
                    <a:pt x="161" y="199"/>
                  </a:lnTo>
                  <a:lnTo>
                    <a:pt x="215" y="199"/>
                  </a:lnTo>
                  <a:lnTo>
                    <a:pt x="161" y="186"/>
                  </a:lnTo>
                  <a:lnTo>
                    <a:pt x="175" y="147"/>
                  </a:lnTo>
                  <a:lnTo>
                    <a:pt x="188" y="107"/>
                  </a:lnTo>
                  <a:lnTo>
                    <a:pt x="202" y="107"/>
                  </a:lnTo>
                  <a:lnTo>
                    <a:pt x="242" y="94"/>
                  </a:lnTo>
                  <a:lnTo>
                    <a:pt x="269" y="53"/>
                  </a:lnTo>
                  <a:lnTo>
                    <a:pt x="321" y="13"/>
                  </a:lnTo>
                  <a:lnTo>
                    <a:pt x="401" y="0"/>
                  </a:lnTo>
                  <a:lnTo>
                    <a:pt x="415" y="13"/>
                  </a:lnTo>
                  <a:lnTo>
                    <a:pt x="442" y="40"/>
                  </a:lnTo>
                  <a:lnTo>
                    <a:pt x="442" y="13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734">
              <a:extLst>
                <a:ext uri="{FF2B5EF4-FFF2-40B4-BE49-F238E27FC236}">
                  <a16:creationId xmlns:a16="http://schemas.microsoft.com/office/drawing/2014/main" id="{B822EB11-93E5-41A2-BD17-FFB6322A8B95}"/>
                </a:ext>
              </a:extLst>
            </p:cNvPr>
            <p:cNvSpPr/>
            <p:nvPr/>
          </p:nvSpPr>
          <p:spPr>
            <a:xfrm>
              <a:off x="4656086" y="3568657"/>
              <a:ext cx="419833" cy="464383"/>
            </a:xfrm>
            <a:custGeom>
              <a:avLst/>
              <a:gdLst/>
              <a:ahLst/>
              <a:cxnLst/>
              <a:rect l="0" t="0" r="0" b="0"/>
              <a:pathLst>
                <a:path w="574" h="643" extrusionOk="0">
                  <a:moveTo>
                    <a:pt x="493" y="53"/>
                  </a:moveTo>
                  <a:lnTo>
                    <a:pt x="507" y="53"/>
                  </a:lnTo>
                  <a:lnTo>
                    <a:pt x="453" y="94"/>
                  </a:lnTo>
                  <a:lnTo>
                    <a:pt x="440" y="121"/>
                  </a:lnTo>
                  <a:lnTo>
                    <a:pt x="415" y="107"/>
                  </a:lnTo>
                  <a:lnTo>
                    <a:pt x="426" y="134"/>
                  </a:lnTo>
                  <a:lnTo>
                    <a:pt x="388" y="134"/>
                  </a:lnTo>
                  <a:lnTo>
                    <a:pt x="401" y="174"/>
                  </a:lnTo>
                  <a:lnTo>
                    <a:pt x="426" y="228"/>
                  </a:lnTo>
                  <a:lnTo>
                    <a:pt x="466" y="188"/>
                  </a:lnTo>
                  <a:lnTo>
                    <a:pt x="493" y="174"/>
                  </a:lnTo>
                  <a:lnTo>
                    <a:pt x="520" y="228"/>
                  </a:lnTo>
                  <a:lnTo>
                    <a:pt x="520" y="255"/>
                  </a:lnTo>
                  <a:lnTo>
                    <a:pt x="561" y="255"/>
                  </a:lnTo>
                  <a:lnTo>
                    <a:pt x="574" y="268"/>
                  </a:lnTo>
                  <a:lnTo>
                    <a:pt x="561" y="268"/>
                  </a:lnTo>
                  <a:lnTo>
                    <a:pt x="547" y="309"/>
                  </a:lnTo>
                  <a:lnTo>
                    <a:pt x="547" y="374"/>
                  </a:lnTo>
                  <a:lnTo>
                    <a:pt x="534" y="441"/>
                  </a:lnTo>
                  <a:lnTo>
                    <a:pt x="507" y="522"/>
                  </a:lnTo>
                  <a:lnTo>
                    <a:pt x="466" y="575"/>
                  </a:lnTo>
                  <a:lnTo>
                    <a:pt x="466" y="602"/>
                  </a:lnTo>
                  <a:lnTo>
                    <a:pt x="426" y="589"/>
                  </a:lnTo>
                  <a:lnTo>
                    <a:pt x="388" y="602"/>
                  </a:lnTo>
                  <a:lnTo>
                    <a:pt x="334" y="575"/>
                  </a:lnTo>
                  <a:lnTo>
                    <a:pt x="334" y="602"/>
                  </a:lnTo>
                  <a:lnTo>
                    <a:pt x="280" y="616"/>
                  </a:lnTo>
                  <a:lnTo>
                    <a:pt x="227" y="616"/>
                  </a:lnTo>
                  <a:lnTo>
                    <a:pt x="186" y="643"/>
                  </a:lnTo>
                  <a:lnTo>
                    <a:pt x="121" y="643"/>
                  </a:lnTo>
                  <a:lnTo>
                    <a:pt x="54" y="616"/>
                  </a:lnTo>
                  <a:lnTo>
                    <a:pt x="108" y="589"/>
                  </a:lnTo>
                  <a:lnTo>
                    <a:pt x="40" y="616"/>
                  </a:lnTo>
                  <a:lnTo>
                    <a:pt x="27" y="575"/>
                  </a:lnTo>
                  <a:lnTo>
                    <a:pt x="94" y="562"/>
                  </a:lnTo>
                  <a:lnTo>
                    <a:pt x="27" y="562"/>
                  </a:lnTo>
                  <a:lnTo>
                    <a:pt x="0" y="549"/>
                  </a:lnTo>
                  <a:lnTo>
                    <a:pt x="27" y="522"/>
                  </a:lnTo>
                  <a:lnTo>
                    <a:pt x="67" y="508"/>
                  </a:lnTo>
                  <a:lnTo>
                    <a:pt x="27" y="495"/>
                  </a:lnTo>
                  <a:lnTo>
                    <a:pt x="13" y="468"/>
                  </a:lnTo>
                  <a:lnTo>
                    <a:pt x="54" y="468"/>
                  </a:lnTo>
                  <a:lnTo>
                    <a:pt x="81" y="481"/>
                  </a:lnTo>
                  <a:lnTo>
                    <a:pt x="94" y="455"/>
                  </a:lnTo>
                  <a:lnTo>
                    <a:pt x="121" y="441"/>
                  </a:lnTo>
                  <a:lnTo>
                    <a:pt x="213" y="441"/>
                  </a:lnTo>
                  <a:lnTo>
                    <a:pt x="186" y="414"/>
                  </a:lnTo>
                  <a:lnTo>
                    <a:pt x="173" y="441"/>
                  </a:lnTo>
                  <a:lnTo>
                    <a:pt x="121" y="414"/>
                  </a:lnTo>
                  <a:lnTo>
                    <a:pt x="159" y="401"/>
                  </a:lnTo>
                  <a:lnTo>
                    <a:pt x="173" y="360"/>
                  </a:lnTo>
                  <a:lnTo>
                    <a:pt x="200" y="349"/>
                  </a:lnTo>
                  <a:lnTo>
                    <a:pt x="240" y="336"/>
                  </a:lnTo>
                  <a:lnTo>
                    <a:pt x="173" y="322"/>
                  </a:lnTo>
                  <a:lnTo>
                    <a:pt x="121" y="282"/>
                  </a:lnTo>
                  <a:lnTo>
                    <a:pt x="121" y="241"/>
                  </a:lnTo>
                  <a:lnTo>
                    <a:pt x="146" y="215"/>
                  </a:lnTo>
                  <a:lnTo>
                    <a:pt x="186" y="215"/>
                  </a:lnTo>
                  <a:lnTo>
                    <a:pt x="186" y="174"/>
                  </a:lnTo>
                  <a:lnTo>
                    <a:pt x="146" y="161"/>
                  </a:lnTo>
                  <a:lnTo>
                    <a:pt x="146" y="134"/>
                  </a:lnTo>
                  <a:lnTo>
                    <a:pt x="173" y="121"/>
                  </a:lnTo>
                  <a:lnTo>
                    <a:pt x="227" y="134"/>
                  </a:lnTo>
                  <a:lnTo>
                    <a:pt x="253" y="147"/>
                  </a:lnTo>
                  <a:lnTo>
                    <a:pt x="280" y="134"/>
                  </a:lnTo>
                  <a:lnTo>
                    <a:pt x="321" y="161"/>
                  </a:lnTo>
                  <a:lnTo>
                    <a:pt x="347" y="134"/>
                  </a:lnTo>
                  <a:lnTo>
                    <a:pt x="374" y="121"/>
                  </a:lnTo>
                  <a:lnTo>
                    <a:pt x="388" y="94"/>
                  </a:lnTo>
                  <a:lnTo>
                    <a:pt x="347" y="94"/>
                  </a:lnTo>
                  <a:lnTo>
                    <a:pt x="321" y="80"/>
                  </a:lnTo>
                  <a:lnTo>
                    <a:pt x="347" y="67"/>
                  </a:lnTo>
                  <a:lnTo>
                    <a:pt x="361" y="40"/>
                  </a:lnTo>
                  <a:lnTo>
                    <a:pt x="401" y="13"/>
                  </a:lnTo>
                  <a:lnTo>
                    <a:pt x="440" y="0"/>
                  </a:lnTo>
                  <a:lnTo>
                    <a:pt x="466" y="27"/>
                  </a:lnTo>
                  <a:lnTo>
                    <a:pt x="480" y="0"/>
                  </a:lnTo>
                  <a:lnTo>
                    <a:pt x="520" y="0"/>
                  </a:lnTo>
                  <a:lnTo>
                    <a:pt x="534" y="27"/>
                  </a:lnTo>
                  <a:lnTo>
                    <a:pt x="493" y="53"/>
                  </a:lnTo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735">
              <a:extLst>
                <a:ext uri="{FF2B5EF4-FFF2-40B4-BE49-F238E27FC236}">
                  <a16:creationId xmlns:a16="http://schemas.microsoft.com/office/drawing/2014/main" id="{8D30E96C-568C-4609-AA04-CCFB50F38C94}"/>
                </a:ext>
              </a:extLst>
            </p:cNvPr>
            <p:cNvSpPr/>
            <p:nvPr/>
          </p:nvSpPr>
          <p:spPr>
            <a:xfrm>
              <a:off x="4937932" y="3597591"/>
              <a:ext cx="198173" cy="164920"/>
            </a:xfrm>
            <a:custGeom>
              <a:avLst/>
              <a:gdLst/>
              <a:ahLst/>
              <a:cxnLst/>
              <a:rect l="0" t="0" r="0" b="0"/>
              <a:pathLst>
                <a:path w="269" h="228" extrusionOk="0">
                  <a:moveTo>
                    <a:pt x="121" y="13"/>
                  </a:moveTo>
                  <a:lnTo>
                    <a:pt x="161" y="0"/>
                  </a:lnTo>
                  <a:lnTo>
                    <a:pt x="188" y="0"/>
                  </a:lnTo>
                  <a:lnTo>
                    <a:pt x="215" y="0"/>
                  </a:lnTo>
                  <a:lnTo>
                    <a:pt x="242" y="27"/>
                  </a:lnTo>
                  <a:lnTo>
                    <a:pt x="228" y="67"/>
                  </a:lnTo>
                  <a:lnTo>
                    <a:pt x="269" y="107"/>
                  </a:lnTo>
                  <a:lnTo>
                    <a:pt x="269" y="161"/>
                  </a:lnTo>
                  <a:lnTo>
                    <a:pt x="255" y="201"/>
                  </a:lnTo>
                  <a:lnTo>
                    <a:pt x="228" y="215"/>
                  </a:lnTo>
                  <a:lnTo>
                    <a:pt x="188" y="228"/>
                  </a:lnTo>
                  <a:lnTo>
                    <a:pt x="175" y="215"/>
                  </a:lnTo>
                  <a:lnTo>
                    <a:pt x="134" y="215"/>
                  </a:lnTo>
                  <a:lnTo>
                    <a:pt x="134" y="188"/>
                  </a:lnTo>
                  <a:lnTo>
                    <a:pt x="107" y="134"/>
                  </a:lnTo>
                  <a:lnTo>
                    <a:pt x="80" y="148"/>
                  </a:lnTo>
                  <a:lnTo>
                    <a:pt x="40" y="188"/>
                  </a:lnTo>
                  <a:lnTo>
                    <a:pt x="13" y="134"/>
                  </a:lnTo>
                  <a:lnTo>
                    <a:pt x="0" y="94"/>
                  </a:lnTo>
                  <a:lnTo>
                    <a:pt x="40" y="94"/>
                  </a:lnTo>
                  <a:lnTo>
                    <a:pt x="27" y="67"/>
                  </a:lnTo>
                  <a:lnTo>
                    <a:pt x="54" y="81"/>
                  </a:lnTo>
                  <a:lnTo>
                    <a:pt x="67" y="54"/>
                  </a:lnTo>
                  <a:lnTo>
                    <a:pt x="121" y="13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736">
              <a:extLst>
                <a:ext uri="{FF2B5EF4-FFF2-40B4-BE49-F238E27FC236}">
                  <a16:creationId xmlns:a16="http://schemas.microsoft.com/office/drawing/2014/main" id="{7832DA50-57EF-4976-BB09-8EA8B6DEF05C}"/>
                </a:ext>
              </a:extLst>
            </p:cNvPr>
            <p:cNvSpPr/>
            <p:nvPr/>
          </p:nvSpPr>
          <p:spPr>
            <a:xfrm>
              <a:off x="5163996" y="3868120"/>
              <a:ext cx="49911" cy="39061"/>
            </a:xfrm>
            <a:custGeom>
              <a:avLst/>
              <a:gdLst/>
              <a:ahLst/>
              <a:cxnLst/>
              <a:rect l="0" t="0" r="0" b="0"/>
              <a:pathLst>
                <a:path w="67" h="54" extrusionOk="0">
                  <a:moveTo>
                    <a:pt x="27" y="0"/>
                  </a:moveTo>
                  <a:lnTo>
                    <a:pt x="0" y="27"/>
                  </a:lnTo>
                  <a:lnTo>
                    <a:pt x="27" y="54"/>
                  </a:lnTo>
                  <a:lnTo>
                    <a:pt x="67" y="27"/>
                  </a:lnTo>
                  <a:lnTo>
                    <a:pt x="27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737">
              <a:extLst>
                <a:ext uri="{FF2B5EF4-FFF2-40B4-BE49-F238E27FC236}">
                  <a16:creationId xmlns:a16="http://schemas.microsoft.com/office/drawing/2014/main" id="{2BD823E5-39AA-47AD-9962-7918772D062B}"/>
                </a:ext>
              </a:extLst>
            </p:cNvPr>
            <p:cNvSpPr/>
            <p:nvPr/>
          </p:nvSpPr>
          <p:spPr>
            <a:xfrm>
              <a:off x="5183078" y="3743705"/>
              <a:ext cx="39634" cy="39061"/>
            </a:xfrm>
            <a:custGeom>
              <a:avLst/>
              <a:gdLst/>
              <a:ahLst/>
              <a:cxnLst/>
              <a:rect l="0" t="0" r="0" b="0"/>
              <a:pathLst>
                <a:path w="54" h="54" extrusionOk="0">
                  <a:moveTo>
                    <a:pt x="27" y="0"/>
                  </a:moveTo>
                  <a:lnTo>
                    <a:pt x="0" y="27"/>
                  </a:lnTo>
                  <a:lnTo>
                    <a:pt x="0" y="54"/>
                  </a:lnTo>
                  <a:lnTo>
                    <a:pt x="54" y="27"/>
                  </a:lnTo>
                  <a:lnTo>
                    <a:pt x="54" y="0"/>
                  </a:lnTo>
                  <a:lnTo>
                    <a:pt x="27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738">
              <a:extLst>
                <a:ext uri="{FF2B5EF4-FFF2-40B4-BE49-F238E27FC236}">
                  <a16:creationId xmlns:a16="http://schemas.microsoft.com/office/drawing/2014/main" id="{6254FF57-B63C-4E9F-B89E-13DC4B424C2E}"/>
                </a:ext>
              </a:extLst>
            </p:cNvPr>
            <p:cNvSpPr/>
            <p:nvPr/>
          </p:nvSpPr>
          <p:spPr>
            <a:xfrm>
              <a:off x="4233317" y="5290203"/>
              <a:ext cx="459468" cy="694405"/>
            </a:xfrm>
            <a:custGeom>
              <a:avLst/>
              <a:gdLst/>
              <a:ahLst/>
              <a:cxnLst/>
              <a:rect l="0" t="0" r="0" b="0"/>
              <a:pathLst>
                <a:path w="628" h="962" extrusionOk="0">
                  <a:moveTo>
                    <a:pt x="267" y="14"/>
                  </a:moveTo>
                  <a:lnTo>
                    <a:pt x="254" y="173"/>
                  </a:lnTo>
                  <a:lnTo>
                    <a:pt x="200" y="294"/>
                  </a:lnTo>
                  <a:lnTo>
                    <a:pt x="186" y="307"/>
                  </a:lnTo>
                  <a:lnTo>
                    <a:pt x="94" y="455"/>
                  </a:lnTo>
                  <a:lnTo>
                    <a:pt x="67" y="469"/>
                  </a:lnTo>
                  <a:lnTo>
                    <a:pt x="27" y="574"/>
                  </a:lnTo>
                  <a:lnTo>
                    <a:pt x="54" y="588"/>
                  </a:lnTo>
                  <a:lnTo>
                    <a:pt x="94" y="561"/>
                  </a:lnTo>
                  <a:lnTo>
                    <a:pt x="94" y="601"/>
                  </a:lnTo>
                  <a:lnTo>
                    <a:pt x="54" y="614"/>
                  </a:lnTo>
                  <a:lnTo>
                    <a:pt x="40" y="641"/>
                  </a:lnTo>
                  <a:lnTo>
                    <a:pt x="108" y="641"/>
                  </a:lnTo>
                  <a:lnTo>
                    <a:pt x="81" y="708"/>
                  </a:lnTo>
                  <a:lnTo>
                    <a:pt x="94" y="735"/>
                  </a:lnTo>
                  <a:lnTo>
                    <a:pt x="54" y="854"/>
                  </a:lnTo>
                  <a:lnTo>
                    <a:pt x="0" y="908"/>
                  </a:lnTo>
                  <a:lnTo>
                    <a:pt x="67" y="908"/>
                  </a:lnTo>
                  <a:lnTo>
                    <a:pt x="134" y="935"/>
                  </a:lnTo>
                  <a:lnTo>
                    <a:pt x="186" y="962"/>
                  </a:lnTo>
                  <a:lnTo>
                    <a:pt x="240" y="935"/>
                  </a:lnTo>
                  <a:lnTo>
                    <a:pt x="254" y="935"/>
                  </a:lnTo>
                  <a:lnTo>
                    <a:pt x="254" y="854"/>
                  </a:lnTo>
                  <a:lnTo>
                    <a:pt x="267" y="827"/>
                  </a:lnTo>
                  <a:lnTo>
                    <a:pt x="294" y="803"/>
                  </a:lnTo>
                  <a:lnTo>
                    <a:pt x="321" y="789"/>
                  </a:lnTo>
                  <a:lnTo>
                    <a:pt x="348" y="803"/>
                  </a:lnTo>
                  <a:lnTo>
                    <a:pt x="374" y="762"/>
                  </a:lnTo>
                  <a:lnTo>
                    <a:pt x="334" y="762"/>
                  </a:lnTo>
                  <a:lnTo>
                    <a:pt x="321" y="695"/>
                  </a:lnTo>
                  <a:lnTo>
                    <a:pt x="334" y="655"/>
                  </a:lnTo>
                  <a:lnTo>
                    <a:pt x="374" y="641"/>
                  </a:lnTo>
                  <a:lnTo>
                    <a:pt x="401" y="601"/>
                  </a:lnTo>
                  <a:lnTo>
                    <a:pt x="374" y="561"/>
                  </a:lnTo>
                  <a:lnTo>
                    <a:pt x="361" y="520"/>
                  </a:lnTo>
                  <a:lnTo>
                    <a:pt x="348" y="482"/>
                  </a:lnTo>
                  <a:lnTo>
                    <a:pt x="374" y="482"/>
                  </a:lnTo>
                  <a:lnTo>
                    <a:pt x="415" y="482"/>
                  </a:lnTo>
                  <a:lnTo>
                    <a:pt x="455" y="442"/>
                  </a:lnTo>
                  <a:lnTo>
                    <a:pt x="442" y="415"/>
                  </a:lnTo>
                  <a:lnTo>
                    <a:pt x="442" y="375"/>
                  </a:lnTo>
                  <a:lnTo>
                    <a:pt x="493" y="375"/>
                  </a:lnTo>
                  <a:lnTo>
                    <a:pt x="493" y="294"/>
                  </a:lnTo>
                  <a:lnTo>
                    <a:pt x="493" y="254"/>
                  </a:lnTo>
                  <a:lnTo>
                    <a:pt x="520" y="213"/>
                  </a:lnTo>
                  <a:lnTo>
                    <a:pt x="547" y="213"/>
                  </a:lnTo>
                  <a:lnTo>
                    <a:pt x="588" y="200"/>
                  </a:lnTo>
                  <a:lnTo>
                    <a:pt x="628" y="162"/>
                  </a:lnTo>
                  <a:lnTo>
                    <a:pt x="601" y="148"/>
                  </a:lnTo>
                  <a:lnTo>
                    <a:pt x="574" y="148"/>
                  </a:lnTo>
                  <a:lnTo>
                    <a:pt x="588" y="108"/>
                  </a:lnTo>
                  <a:lnTo>
                    <a:pt x="561" y="68"/>
                  </a:lnTo>
                  <a:lnTo>
                    <a:pt x="507" y="54"/>
                  </a:lnTo>
                  <a:lnTo>
                    <a:pt x="482" y="81"/>
                  </a:lnTo>
                  <a:lnTo>
                    <a:pt x="442" y="81"/>
                  </a:lnTo>
                  <a:lnTo>
                    <a:pt x="428" y="54"/>
                  </a:lnTo>
                  <a:lnTo>
                    <a:pt x="361" y="54"/>
                  </a:lnTo>
                  <a:lnTo>
                    <a:pt x="361" y="27"/>
                  </a:lnTo>
                  <a:lnTo>
                    <a:pt x="388" y="14"/>
                  </a:lnTo>
                  <a:lnTo>
                    <a:pt x="374" y="0"/>
                  </a:lnTo>
                  <a:lnTo>
                    <a:pt x="307" y="0"/>
                  </a:lnTo>
                  <a:lnTo>
                    <a:pt x="267" y="14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739">
              <a:extLst>
                <a:ext uri="{FF2B5EF4-FFF2-40B4-BE49-F238E27FC236}">
                  <a16:creationId xmlns:a16="http://schemas.microsoft.com/office/drawing/2014/main" id="{646F1B62-6C53-4094-A64F-CA03D8695D09}"/>
                </a:ext>
              </a:extLst>
            </p:cNvPr>
            <p:cNvSpPr/>
            <p:nvPr/>
          </p:nvSpPr>
          <p:spPr>
            <a:xfrm>
              <a:off x="6215046" y="5395811"/>
              <a:ext cx="98352" cy="221342"/>
            </a:xfrm>
            <a:custGeom>
              <a:avLst/>
              <a:gdLst/>
              <a:ahLst/>
              <a:cxnLst/>
              <a:rect l="0" t="0" r="0" b="0"/>
              <a:pathLst>
                <a:path w="134" h="307" extrusionOk="0">
                  <a:moveTo>
                    <a:pt x="121" y="0"/>
                  </a:moveTo>
                  <a:lnTo>
                    <a:pt x="108" y="27"/>
                  </a:lnTo>
                  <a:lnTo>
                    <a:pt x="108" y="67"/>
                  </a:lnTo>
                  <a:lnTo>
                    <a:pt x="81" y="54"/>
                  </a:lnTo>
                  <a:lnTo>
                    <a:pt x="40" y="81"/>
                  </a:lnTo>
                  <a:lnTo>
                    <a:pt x="14" y="81"/>
                  </a:lnTo>
                  <a:lnTo>
                    <a:pt x="0" y="135"/>
                  </a:lnTo>
                  <a:lnTo>
                    <a:pt x="0" y="175"/>
                  </a:lnTo>
                  <a:lnTo>
                    <a:pt x="27" y="175"/>
                  </a:lnTo>
                  <a:lnTo>
                    <a:pt x="0" y="202"/>
                  </a:lnTo>
                  <a:lnTo>
                    <a:pt x="40" y="215"/>
                  </a:lnTo>
                  <a:lnTo>
                    <a:pt x="14" y="229"/>
                  </a:lnTo>
                  <a:lnTo>
                    <a:pt x="27" y="255"/>
                  </a:lnTo>
                  <a:lnTo>
                    <a:pt x="54" y="282"/>
                  </a:lnTo>
                  <a:lnTo>
                    <a:pt x="81" y="307"/>
                  </a:lnTo>
                  <a:lnTo>
                    <a:pt x="94" y="269"/>
                  </a:lnTo>
                  <a:lnTo>
                    <a:pt x="121" y="242"/>
                  </a:lnTo>
                  <a:lnTo>
                    <a:pt x="121" y="215"/>
                  </a:lnTo>
                  <a:lnTo>
                    <a:pt x="121" y="213"/>
                  </a:lnTo>
                  <a:lnTo>
                    <a:pt x="123" y="211"/>
                  </a:lnTo>
                  <a:lnTo>
                    <a:pt x="123" y="209"/>
                  </a:lnTo>
                  <a:lnTo>
                    <a:pt x="125" y="206"/>
                  </a:lnTo>
                  <a:lnTo>
                    <a:pt x="129" y="200"/>
                  </a:lnTo>
                  <a:lnTo>
                    <a:pt x="131" y="192"/>
                  </a:lnTo>
                  <a:lnTo>
                    <a:pt x="133" y="186"/>
                  </a:lnTo>
                  <a:lnTo>
                    <a:pt x="134" y="181"/>
                  </a:lnTo>
                  <a:lnTo>
                    <a:pt x="134" y="175"/>
                  </a:lnTo>
                  <a:lnTo>
                    <a:pt x="134" y="173"/>
                  </a:lnTo>
                  <a:lnTo>
                    <a:pt x="134" y="171"/>
                  </a:lnTo>
                  <a:lnTo>
                    <a:pt x="134" y="169"/>
                  </a:lnTo>
                  <a:lnTo>
                    <a:pt x="134" y="165"/>
                  </a:lnTo>
                  <a:lnTo>
                    <a:pt x="134" y="158"/>
                  </a:lnTo>
                  <a:lnTo>
                    <a:pt x="134" y="150"/>
                  </a:lnTo>
                  <a:lnTo>
                    <a:pt x="134" y="140"/>
                  </a:lnTo>
                  <a:lnTo>
                    <a:pt x="134" y="131"/>
                  </a:lnTo>
                  <a:lnTo>
                    <a:pt x="134" y="121"/>
                  </a:lnTo>
                  <a:lnTo>
                    <a:pt x="134" y="112"/>
                  </a:lnTo>
                  <a:lnTo>
                    <a:pt x="134" y="102"/>
                  </a:lnTo>
                  <a:lnTo>
                    <a:pt x="134" y="92"/>
                  </a:lnTo>
                  <a:lnTo>
                    <a:pt x="134" y="85"/>
                  </a:lnTo>
                  <a:lnTo>
                    <a:pt x="134" y="77"/>
                  </a:lnTo>
                  <a:lnTo>
                    <a:pt x="134" y="71"/>
                  </a:lnTo>
                  <a:lnTo>
                    <a:pt x="134" y="69"/>
                  </a:lnTo>
                  <a:lnTo>
                    <a:pt x="134" y="67"/>
                  </a:lnTo>
                  <a:lnTo>
                    <a:pt x="121" y="67"/>
                  </a:lnTo>
                  <a:lnTo>
                    <a:pt x="121" y="14"/>
                  </a:lnTo>
                  <a:lnTo>
                    <a:pt x="121" y="0"/>
                  </a:lnTo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740">
              <a:extLst>
                <a:ext uri="{FF2B5EF4-FFF2-40B4-BE49-F238E27FC236}">
                  <a16:creationId xmlns:a16="http://schemas.microsoft.com/office/drawing/2014/main" id="{1F78DF5F-8285-4D25-ADF2-013E95F747F5}"/>
                </a:ext>
              </a:extLst>
            </p:cNvPr>
            <p:cNvSpPr/>
            <p:nvPr/>
          </p:nvSpPr>
          <p:spPr>
            <a:xfrm>
              <a:off x="6166604" y="5646087"/>
              <a:ext cx="186429" cy="318269"/>
            </a:xfrm>
            <a:custGeom>
              <a:avLst/>
              <a:gdLst/>
              <a:ahLst/>
              <a:cxnLst/>
              <a:rect l="0" t="0" r="0" b="0"/>
              <a:pathLst>
                <a:path w="253" h="439" extrusionOk="0">
                  <a:moveTo>
                    <a:pt x="13" y="53"/>
                  </a:moveTo>
                  <a:lnTo>
                    <a:pt x="67" y="67"/>
                  </a:lnTo>
                  <a:lnTo>
                    <a:pt x="121" y="40"/>
                  </a:lnTo>
                  <a:lnTo>
                    <a:pt x="159" y="0"/>
                  </a:lnTo>
                  <a:lnTo>
                    <a:pt x="186" y="0"/>
                  </a:lnTo>
                  <a:lnTo>
                    <a:pt x="213" y="40"/>
                  </a:lnTo>
                  <a:lnTo>
                    <a:pt x="226" y="67"/>
                  </a:lnTo>
                  <a:lnTo>
                    <a:pt x="226" y="107"/>
                  </a:lnTo>
                  <a:lnTo>
                    <a:pt x="253" y="134"/>
                  </a:lnTo>
                  <a:lnTo>
                    <a:pt x="226" y="161"/>
                  </a:lnTo>
                  <a:lnTo>
                    <a:pt x="213" y="199"/>
                  </a:lnTo>
                  <a:lnTo>
                    <a:pt x="226" y="213"/>
                  </a:lnTo>
                  <a:lnTo>
                    <a:pt x="226" y="266"/>
                  </a:lnTo>
                  <a:lnTo>
                    <a:pt x="213" y="266"/>
                  </a:lnTo>
                  <a:lnTo>
                    <a:pt x="213" y="347"/>
                  </a:lnTo>
                  <a:lnTo>
                    <a:pt x="199" y="360"/>
                  </a:lnTo>
                  <a:lnTo>
                    <a:pt x="199" y="401"/>
                  </a:lnTo>
                  <a:lnTo>
                    <a:pt x="173" y="401"/>
                  </a:lnTo>
                  <a:lnTo>
                    <a:pt x="159" y="374"/>
                  </a:lnTo>
                  <a:lnTo>
                    <a:pt x="134" y="387"/>
                  </a:lnTo>
                  <a:lnTo>
                    <a:pt x="134" y="428"/>
                  </a:lnTo>
                  <a:lnTo>
                    <a:pt x="94" y="439"/>
                  </a:lnTo>
                  <a:lnTo>
                    <a:pt x="67" y="439"/>
                  </a:lnTo>
                  <a:lnTo>
                    <a:pt x="40" y="414"/>
                  </a:lnTo>
                  <a:lnTo>
                    <a:pt x="27" y="360"/>
                  </a:lnTo>
                  <a:lnTo>
                    <a:pt x="27" y="307"/>
                  </a:lnTo>
                  <a:lnTo>
                    <a:pt x="40" y="280"/>
                  </a:lnTo>
                  <a:lnTo>
                    <a:pt x="54" y="266"/>
                  </a:lnTo>
                  <a:lnTo>
                    <a:pt x="40" y="239"/>
                  </a:lnTo>
                  <a:lnTo>
                    <a:pt x="27" y="213"/>
                  </a:lnTo>
                  <a:lnTo>
                    <a:pt x="54" y="199"/>
                  </a:lnTo>
                  <a:lnTo>
                    <a:pt x="40" y="174"/>
                  </a:lnTo>
                  <a:lnTo>
                    <a:pt x="27" y="161"/>
                  </a:lnTo>
                  <a:lnTo>
                    <a:pt x="27" y="12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3" y="53"/>
                  </a:lnTo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741">
              <a:extLst>
                <a:ext uri="{FF2B5EF4-FFF2-40B4-BE49-F238E27FC236}">
                  <a16:creationId xmlns:a16="http://schemas.microsoft.com/office/drawing/2014/main" id="{4858AE1D-B630-485B-9ABE-41DEE19BFF2E}"/>
                </a:ext>
              </a:extLst>
            </p:cNvPr>
            <p:cNvSpPr/>
            <p:nvPr/>
          </p:nvSpPr>
          <p:spPr>
            <a:xfrm>
              <a:off x="6598180" y="6097930"/>
              <a:ext cx="352307" cy="232916"/>
            </a:xfrm>
            <a:custGeom>
              <a:avLst/>
              <a:gdLst/>
              <a:ahLst/>
              <a:cxnLst/>
              <a:rect l="0" t="0" r="0" b="0"/>
              <a:pathLst>
                <a:path w="479" h="320" extrusionOk="0">
                  <a:moveTo>
                    <a:pt x="479" y="0"/>
                  </a:moveTo>
                  <a:lnTo>
                    <a:pt x="479" y="40"/>
                  </a:lnTo>
                  <a:lnTo>
                    <a:pt x="466" y="53"/>
                  </a:lnTo>
                  <a:lnTo>
                    <a:pt x="439" y="94"/>
                  </a:lnTo>
                  <a:lnTo>
                    <a:pt x="426" y="134"/>
                  </a:lnTo>
                  <a:lnTo>
                    <a:pt x="426" y="174"/>
                  </a:lnTo>
                  <a:lnTo>
                    <a:pt x="426" y="199"/>
                  </a:lnTo>
                  <a:lnTo>
                    <a:pt x="439" y="213"/>
                  </a:lnTo>
                  <a:lnTo>
                    <a:pt x="453" y="253"/>
                  </a:lnTo>
                  <a:lnTo>
                    <a:pt x="439" y="280"/>
                  </a:lnTo>
                  <a:lnTo>
                    <a:pt x="426" y="307"/>
                  </a:lnTo>
                  <a:lnTo>
                    <a:pt x="439" y="320"/>
                  </a:lnTo>
                  <a:lnTo>
                    <a:pt x="399" y="307"/>
                  </a:lnTo>
                  <a:lnTo>
                    <a:pt x="360" y="320"/>
                  </a:lnTo>
                  <a:lnTo>
                    <a:pt x="334" y="293"/>
                  </a:lnTo>
                  <a:lnTo>
                    <a:pt x="320" y="266"/>
                  </a:lnTo>
                  <a:lnTo>
                    <a:pt x="280" y="253"/>
                  </a:lnTo>
                  <a:lnTo>
                    <a:pt x="226" y="239"/>
                  </a:lnTo>
                  <a:lnTo>
                    <a:pt x="199" y="226"/>
                  </a:lnTo>
                  <a:lnTo>
                    <a:pt x="172" y="213"/>
                  </a:lnTo>
                  <a:lnTo>
                    <a:pt x="147" y="199"/>
                  </a:lnTo>
                  <a:lnTo>
                    <a:pt x="120" y="174"/>
                  </a:lnTo>
                  <a:lnTo>
                    <a:pt x="94" y="174"/>
                  </a:lnTo>
                  <a:lnTo>
                    <a:pt x="40" y="174"/>
                  </a:lnTo>
                  <a:lnTo>
                    <a:pt x="13" y="134"/>
                  </a:lnTo>
                  <a:lnTo>
                    <a:pt x="0" y="107"/>
                  </a:lnTo>
                  <a:lnTo>
                    <a:pt x="13" y="80"/>
                  </a:lnTo>
                  <a:lnTo>
                    <a:pt x="40" y="67"/>
                  </a:lnTo>
                  <a:lnTo>
                    <a:pt x="53" y="40"/>
                  </a:lnTo>
                  <a:lnTo>
                    <a:pt x="67" y="80"/>
                  </a:lnTo>
                  <a:lnTo>
                    <a:pt x="94" y="80"/>
                  </a:lnTo>
                  <a:lnTo>
                    <a:pt x="120" y="53"/>
                  </a:lnTo>
                  <a:lnTo>
                    <a:pt x="147" y="40"/>
                  </a:lnTo>
                  <a:lnTo>
                    <a:pt x="186" y="67"/>
                  </a:lnTo>
                  <a:lnTo>
                    <a:pt x="226" y="80"/>
                  </a:lnTo>
                  <a:lnTo>
                    <a:pt x="239" y="67"/>
                  </a:lnTo>
                  <a:lnTo>
                    <a:pt x="307" y="67"/>
                  </a:lnTo>
                  <a:lnTo>
                    <a:pt x="334" y="53"/>
                  </a:lnTo>
                  <a:lnTo>
                    <a:pt x="360" y="40"/>
                  </a:lnTo>
                  <a:lnTo>
                    <a:pt x="399" y="40"/>
                  </a:lnTo>
                  <a:lnTo>
                    <a:pt x="426" y="26"/>
                  </a:lnTo>
                  <a:lnTo>
                    <a:pt x="453" y="13"/>
                  </a:lnTo>
                  <a:lnTo>
                    <a:pt x="479" y="0"/>
                  </a:lnTo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742">
              <a:extLst>
                <a:ext uri="{FF2B5EF4-FFF2-40B4-BE49-F238E27FC236}">
                  <a16:creationId xmlns:a16="http://schemas.microsoft.com/office/drawing/2014/main" id="{054B0147-C19C-410F-8B88-BFD5C506247D}"/>
                </a:ext>
              </a:extLst>
            </p:cNvPr>
            <p:cNvSpPr/>
            <p:nvPr/>
          </p:nvSpPr>
          <p:spPr>
            <a:xfrm>
              <a:off x="5723283" y="4235576"/>
              <a:ext cx="325884" cy="270530"/>
            </a:xfrm>
            <a:custGeom>
              <a:avLst/>
              <a:gdLst/>
              <a:ahLst/>
              <a:cxnLst/>
              <a:rect l="0" t="0" r="0" b="0"/>
              <a:pathLst>
                <a:path w="444" h="374" extrusionOk="0">
                  <a:moveTo>
                    <a:pt x="94" y="0"/>
                  </a:moveTo>
                  <a:lnTo>
                    <a:pt x="108" y="27"/>
                  </a:lnTo>
                  <a:lnTo>
                    <a:pt x="134" y="27"/>
                  </a:lnTo>
                  <a:lnTo>
                    <a:pt x="161" y="40"/>
                  </a:lnTo>
                  <a:lnTo>
                    <a:pt x="202" y="27"/>
                  </a:lnTo>
                  <a:lnTo>
                    <a:pt x="229" y="0"/>
                  </a:lnTo>
                  <a:lnTo>
                    <a:pt x="282" y="0"/>
                  </a:lnTo>
                  <a:lnTo>
                    <a:pt x="309" y="27"/>
                  </a:lnTo>
                  <a:lnTo>
                    <a:pt x="323" y="40"/>
                  </a:lnTo>
                  <a:lnTo>
                    <a:pt x="363" y="40"/>
                  </a:lnTo>
                  <a:lnTo>
                    <a:pt x="390" y="67"/>
                  </a:lnTo>
                  <a:lnTo>
                    <a:pt x="363" y="94"/>
                  </a:lnTo>
                  <a:lnTo>
                    <a:pt x="363" y="134"/>
                  </a:lnTo>
                  <a:lnTo>
                    <a:pt x="390" y="148"/>
                  </a:lnTo>
                  <a:lnTo>
                    <a:pt x="430" y="148"/>
                  </a:lnTo>
                  <a:lnTo>
                    <a:pt x="430" y="188"/>
                  </a:lnTo>
                  <a:lnTo>
                    <a:pt x="444" y="215"/>
                  </a:lnTo>
                  <a:lnTo>
                    <a:pt x="417" y="255"/>
                  </a:lnTo>
                  <a:lnTo>
                    <a:pt x="390" y="255"/>
                  </a:lnTo>
                  <a:lnTo>
                    <a:pt x="376" y="293"/>
                  </a:lnTo>
                  <a:lnTo>
                    <a:pt x="363" y="320"/>
                  </a:lnTo>
                  <a:lnTo>
                    <a:pt x="376" y="347"/>
                  </a:lnTo>
                  <a:lnTo>
                    <a:pt x="363" y="374"/>
                  </a:lnTo>
                  <a:lnTo>
                    <a:pt x="363" y="361"/>
                  </a:lnTo>
                  <a:lnTo>
                    <a:pt x="336" y="361"/>
                  </a:lnTo>
                  <a:lnTo>
                    <a:pt x="309" y="347"/>
                  </a:lnTo>
                  <a:lnTo>
                    <a:pt x="296" y="334"/>
                  </a:lnTo>
                  <a:lnTo>
                    <a:pt x="269" y="320"/>
                  </a:lnTo>
                  <a:lnTo>
                    <a:pt x="242" y="307"/>
                  </a:lnTo>
                  <a:lnTo>
                    <a:pt x="255" y="280"/>
                  </a:lnTo>
                  <a:lnTo>
                    <a:pt x="269" y="242"/>
                  </a:lnTo>
                  <a:lnTo>
                    <a:pt x="242" y="242"/>
                  </a:lnTo>
                  <a:lnTo>
                    <a:pt x="242" y="255"/>
                  </a:lnTo>
                  <a:lnTo>
                    <a:pt x="229" y="268"/>
                  </a:lnTo>
                  <a:lnTo>
                    <a:pt x="202" y="280"/>
                  </a:lnTo>
                  <a:lnTo>
                    <a:pt x="161" y="268"/>
                  </a:lnTo>
                  <a:lnTo>
                    <a:pt x="175" y="215"/>
                  </a:lnTo>
                  <a:lnTo>
                    <a:pt x="161" y="201"/>
                  </a:lnTo>
                  <a:lnTo>
                    <a:pt x="121" y="201"/>
                  </a:lnTo>
                  <a:lnTo>
                    <a:pt x="108" y="161"/>
                  </a:lnTo>
                  <a:lnTo>
                    <a:pt x="81" y="161"/>
                  </a:lnTo>
                  <a:lnTo>
                    <a:pt x="67" y="148"/>
                  </a:lnTo>
                  <a:lnTo>
                    <a:pt x="67" y="121"/>
                  </a:lnTo>
                  <a:lnTo>
                    <a:pt x="54" y="107"/>
                  </a:lnTo>
                  <a:lnTo>
                    <a:pt x="40" y="107"/>
                  </a:lnTo>
                  <a:lnTo>
                    <a:pt x="40" y="121"/>
                  </a:lnTo>
                  <a:lnTo>
                    <a:pt x="14" y="121"/>
                  </a:lnTo>
                  <a:lnTo>
                    <a:pt x="0" y="94"/>
                  </a:lnTo>
                  <a:lnTo>
                    <a:pt x="14" y="54"/>
                  </a:lnTo>
                  <a:lnTo>
                    <a:pt x="14" y="40"/>
                  </a:lnTo>
                  <a:lnTo>
                    <a:pt x="27" y="27"/>
                  </a:lnTo>
                  <a:lnTo>
                    <a:pt x="40" y="27"/>
                  </a:lnTo>
                  <a:lnTo>
                    <a:pt x="67" y="0"/>
                  </a:lnTo>
                  <a:lnTo>
                    <a:pt x="94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743">
              <a:extLst>
                <a:ext uri="{FF2B5EF4-FFF2-40B4-BE49-F238E27FC236}">
                  <a16:creationId xmlns:a16="http://schemas.microsoft.com/office/drawing/2014/main" id="{93B494F0-FCDB-4AC3-8C10-6114B36321AE}"/>
                </a:ext>
              </a:extLst>
            </p:cNvPr>
            <p:cNvSpPr/>
            <p:nvPr/>
          </p:nvSpPr>
          <p:spPr>
            <a:xfrm>
              <a:off x="4418278" y="5087668"/>
              <a:ext cx="1266838" cy="1092241"/>
            </a:xfrm>
            <a:custGeom>
              <a:avLst/>
              <a:gdLst/>
              <a:ahLst/>
              <a:cxnLst/>
              <a:rect l="0" t="0" r="0" b="0"/>
              <a:pathLst>
                <a:path w="1725" h="1510" extrusionOk="0">
                  <a:moveTo>
                    <a:pt x="215" y="0"/>
                  </a:moveTo>
                  <a:lnTo>
                    <a:pt x="161" y="14"/>
                  </a:lnTo>
                  <a:lnTo>
                    <a:pt x="174" y="40"/>
                  </a:lnTo>
                  <a:lnTo>
                    <a:pt x="107" y="40"/>
                  </a:lnTo>
                  <a:lnTo>
                    <a:pt x="67" y="40"/>
                  </a:lnTo>
                  <a:lnTo>
                    <a:pt x="13" y="94"/>
                  </a:lnTo>
                  <a:lnTo>
                    <a:pt x="26" y="148"/>
                  </a:lnTo>
                  <a:lnTo>
                    <a:pt x="53" y="161"/>
                  </a:lnTo>
                  <a:lnTo>
                    <a:pt x="26" y="175"/>
                  </a:lnTo>
                  <a:lnTo>
                    <a:pt x="53" y="229"/>
                  </a:lnTo>
                  <a:lnTo>
                    <a:pt x="13" y="242"/>
                  </a:lnTo>
                  <a:lnTo>
                    <a:pt x="13" y="294"/>
                  </a:lnTo>
                  <a:lnTo>
                    <a:pt x="53" y="280"/>
                  </a:lnTo>
                  <a:lnTo>
                    <a:pt x="120" y="280"/>
                  </a:lnTo>
                  <a:lnTo>
                    <a:pt x="134" y="294"/>
                  </a:lnTo>
                  <a:lnTo>
                    <a:pt x="107" y="307"/>
                  </a:lnTo>
                  <a:lnTo>
                    <a:pt x="107" y="334"/>
                  </a:lnTo>
                  <a:lnTo>
                    <a:pt x="174" y="334"/>
                  </a:lnTo>
                  <a:lnTo>
                    <a:pt x="188" y="361"/>
                  </a:lnTo>
                  <a:lnTo>
                    <a:pt x="228" y="361"/>
                  </a:lnTo>
                  <a:lnTo>
                    <a:pt x="255" y="334"/>
                  </a:lnTo>
                  <a:lnTo>
                    <a:pt x="309" y="348"/>
                  </a:lnTo>
                  <a:lnTo>
                    <a:pt x="335" y="388"/>
                  </a:lnTo>
                  <a:lnTo>
                    <a:pt x="322" y="428"/>
                  </a:lnTo>
                  <a:lnTo>
                    <a:pt x="349" y="428"/>
                  </a:lnTo>
                  <a:lnTo>
                    <a:pt x="376" y="442"/>
                  </a:lnTo>
                  <a:lnTo>
                    <a:pt x="335" y="482"/>
                  </a:lnTo>
                  <a:lnTo>
                    <a:pt x="295" y="495"/>
                  </a:lnTo>
                  <a:lnTo>
                    <a:pt x="268" y="495"/>
                  </a:lnTo>
                  <a:lnTo>
                    <a:pt x="241" y="536"/>
                  </a:lnTo>
                  <a:lnTo>
                    <a:pt x="241" y="576"/>
                  </a:lnTo>
                  <a:lnTo>
                    <a:pt x="241" y="655"/>
                  </a:lnTo>
                  <a:lnTo>
                    <a:pt x="188" y="655"/>
                  </a:lnTo>
                  <a:lnTo>
                    <a:pt x="188" y="695"/>
                  </a:lnTo>
                  <a:lnTo>
                    <a:pt x="201" y="722"/>
                  </a:lnTo>
                  <a:lnTo>
                    <a:pt x="161" y="762"/>
                  </a:lnTo>
                  <a:lnTo>
                    <a:pt x="120" y="762"/>
                  </a:lnTo>
                  <a:lnTo>
                    <a:pt x="94" y="762"/>
                  </a:lnTo>
                  <a:lnTo>
                    <a:pt x="107" y="802"/>
                  </a:lnTo>
                  <a:lnTo>
                    <a:pt x="120" y="843"/>
                  </a:lnTo>
                  <a:lnTo>
                    <a:pt x="147" y="883"/>
                  </a:lnTo>
                  <a:lnTo>
                    <a:pt x="120" y="923"/>
                  </a:lnTo>
                  <a:lnTo>
                    <a:pt x="80" y="935"/>
                  </a:lnTo>
                  <a:lnTo>
                    <a:pt x="67" y="975"/>
                  </a:lnTo>
                  <a:lnTo>
                    <a:pt x="80" y="1042"/>
                  </a:lnTo>
                  <a:lnTo>
                    <a:pt x="120" y="1042"/>
                  </a:lnTo>
                  <a:lnTo>
                    <a:pt x="94" y="1083"/>
                  </a:lnTo>
                  <a:lnTo>
                    <a:pt x="67" y="1069"/>
                  </a:lnTo>
                  <a:lnTo>
                    <a:pt x="40" y="1083"/>
                  </a:lnTo>
                  <a:lnTo>
                    <a:pt x="13" y="1109"/>
                  </a:lnTo>
                  <a:lnTo>
                    <a:pt x="0" y="1136"/>
                  </a:lnTo>
                  <a:lnTo>
                    <a:pt x="0" y="1217"/>
                  </a:lnTo>
                  <a:lnTo>
                    <a:pt x="67" y="1230"/>
                  </a:lnTo>
                  <a:lnTo>
                    <a:pt x="134" y="1322"/>
                  </a:lnTo>
                  <a:lnTo>
                    <a:pt x="147" y="1430"/>
                  </a:lnTo>
                  <a:lnTo>
                    <a:pt x="161" y="1457"/>
                  </a:lnTo>
                  <a:lnTo>
                    <a:pt x="215" y="1510"/>
                  </a:lnTo>
                  <a:lnTo>
                    <a:pt x="282" y="1457"/>
                  </a:lnTo>
                  <a:lnTo>
                    <a:pt x="376" y="1443"/>
                  </a:lnTo>
                  <a:lnTo>
                    <a:pt x="428" y="1416"/>
                  </a:lnTo>
                  <a:lnTo>
                    <a:pt x="549" y="1430"/>
                  </a:lnTo>
                  <a:lnTo>
                    <a:pt x="629" y="1430"/>
                  </a:lnTo>
                  <a:lnTo>
                    <a:pt x="683" y="1457"/>
                  </a:lnTo>
                  <a:lnTo>
                    <a:pt x="737" y="1443"/>
                  </a:lnTo>
                  <a:lnTo>
                    <a:pt x="764" y="1457"/>
                  </a:lnTo>
                  <a:lnTo>
                    <a:pt x="815" y="1430"/>
                  </a:lnTo>
                  <a:lnTo>
                    <a:pt x="869" y="1363"/>
                  </a:lnTo>
                  <a:lnTo>
                    <a:pt x="923" y="1336"/>
                  </a:lnTo>
                  <a:lnTo>
                    <a:pt x="1030" y="1349"/>
                  </a:lnTo>
                  <a:lnTo>
                    <a:pt x="1017" y="1282"/>
                  </a:lnTo>
                  <a:lnTo>
                    <a:pt x="1071" y="1217"/>
                  </a:lnTo>
                  <a:lnTo>
                    <a:pt x="1178" y="1150"/>
                  </a:lnTo>
                  <a:lnTo>
                    <a:pt x="1138" y="1109"/>
                  </a:lnTo>
                  <a:lnTo>
                    <a:pt x="1138" y="1002"/>
                  </a:lnTo>
                  <a:lnTo>
                    <a:pt x="1205" y="896"/>
                  </a:lnTo>
                  <a:lnTo>
                    <a:pt x="1270" y="816"/>
                  </a:lnTo>
                  <a:lnTo>
                    <a:pt x="1338" y="789"/>
                  </a:lnTo>
                  <a:lnTo>
                    <a:pt x="1311" y="749"/>
                  </a:lnTo>
                  <a:lnTo>
                    <a:pt x="1364" y="708"/>
                  </a:lnTo>
                  <a:lnTo>
                    <a:pt x="1526" y="695"/>
                  </a:lnTo>
                  <a:lnTo>
                    <a:pt x="1566" y="655"/>
                  </a:lnTo>
                  <a:lnTo>
                    <a:pt x="1672" y="628"/>
                  </a:lnTo>
                  <a:lnTo>
                    <a:pt x="1698" y="601"/>
                  </a:lnTo>
                  <a:lnTo>
                    <a:pt x="1685" y="536"/>
                  </a:lnTo>
                  <a:lnTo>
                    <a:pt x="1725" y="522"/>
                  </a:lnTo>
                  <a:lnTo>
                    <a:pt x="1685" y="482"/>
                  </a:lnTo>
                  <a:lnTo>
                    <a:pt x="1647" y="482"/>
                  </a:lnTo>
                  <a:lnTo>
                    <a:pt x="1633" y="509"/>
                  </a:lnTo>
                  <a:lnTo>
                    <a:pt x="1606" y="509"/>
                  </a:lnTo>
                  <a:lnTo>
                    <a:pt x="1579" y="482"/>
                  </a:lnTo>
                  <a:lnTo>
                    <a:pt x="1553" y="482"/>
                  </a:lnTo>
                  <a:lnTo>
                    <a:pt x="1553" y="495"/>
                  </a:lnTo>
                  <a:lnTo>
                    <a:pt x="1526" y="495"/>
                  </a:lnTo>
                  <a:lnTo>
                    <a:pt x="1526" y="468"/>
                  </a:lnTo>
                  <a:lnTo>
                    <a:pt x="1499" y="455"/>
                  </a:lnTo>
                  <a:lnTo>
                    <a:pt x="1485" y="468"/>
                  </a:lnTo>
                  <a:lnTo>
                    <a:pt x="1458" y="482"/>
                  </a:lnTo>
                  <a:lnTo>
                    <a:pt x="1458" y="455"/>
                  </a:lnTo>
                  <a:lnTo>
                    <a:pt x="1458" y="415"/>
                  </a:lnTo>
                  <a:lnTo>
                    <a:pt x="1432" y="415"/>
                  </a:lnTo>
                  <a:lnTo>
                    <a:pt x="1391" y="388"/>
                  </a:lnTo>
                  <a:lnTo>
                    <a:pt x="1351" y="374"/>
                  </a:lnTo>
                  <a:lnTo>
                    <a:pt x="1364" y="401"/>
                  </a:lnTo>
                  <a:lnTo>
                    <a:pt x="1338" y="401"/>
                  </a:lnTo>
                  <a:lnTo>
                    <a:pt x="1257" y="401"/>
                  </a:lnTo>
                  <a:lnTo>
                    <a:pt x="1232" y="361"/>
                  </a:lnTo>
                  <a:lnTo>
                    <a:pt x="1192" y="374"/>
                  </a:lnTo>
                  <a:lnTo>
                    <a:pt x="1165" y="321"/>
                  </a:lnTo>
                  <a:lnTo>
                    <a:pt x="1151" y="334"/>
                  </a:lnTo>
                  <a:lnTo>
                    <a:pt x="1098" y="294"/>
                  </a:lnTo>
                  <a:lnTo>
                    <a:pt x="1071" y="294"/>
                  </a:lnTo>
                  <a:lnTo>
                    <a:pt x="1084" y="255"/>
                  </a:lnTo>
                  <a:lnTo>
                    <a:pt x="1057" y="255"/>
                  </a:lnTo>
                  <a:lnTo>
                    <a:pt x="1044" y="229"/>
                  </a:lnTo>
                  <a:lnTo>
                    <a:pt x="1030" y="242"/>
                  </a:lnTo>
                  <a:lnTo>
                    <a:pt x="1028" y="242"/>
                  </a:lnTo>
                  <a:lnTo>
                    <a:pt x="1027" y="242"/>
                  </a:lnTo>
                  <a:lnTo>
                    <a:pt x="1025" y="242"/>
                  </a:lnTo>
                  <a:lnTo>
                    <a:pt x="1021" y="242"/>
                  </a:lnTo>
                  <a:lnTo>
                    <a:pt x="1015" y="242"/>
                  </a:lnTo>
                  <a:lnTo>
                    <a:pt x="1007" y="242"/>
                  </a:lnTo>
                  <a:lnTo>
                    <a:pt x="1000" y="242"/>
                  </a:lnTo>
                  <a:lnTo>
                    <a:pt x="990" y="242"/>
                  </a:lnTo>
                  <a:lnTo>
                    <a:pt x="984" y="240"/>
                  </a:lnTo>
                  <a:lnTo>
                    <a:pt x="980" y="240"/>
                  </a:lnTo>
                  <a:lnTo>
                    <a:pt x="973" y="236"/>
                  </a:lnTo>
                  <a:lnTo>
                    <a:pt x="965" y="232"/>
                  </a:lnTo>
                  <a:lnTo>
                    <a:pt x="957" y="229"/>
                  </a:lnTo>
                  <a:lnTo>
                    <a:pt x="952" y="223"/>
                  </a:lnTo>
                  <a:lnTo>
                    <a:pt x="946" y="219"/>
                  </a:lnTo>
                  <a:lnTo>
                    <a:pt x="942" y="215"/>
                  </a:lnTo>
                  <a:lnTo>
                    <a:pt x="938" y="215"/>
                  </a:lnTo>
                  <a:lnTo>
                    <a:pt x="936" y="215"/>
                  </a:lnTo>
                  <a:lnTo>
                    <a:pt x="931" y="213"/>
                  </a:lnTo>
                  <a:lnTo>
                    <a:pt x="925" y="211"/>
                  </a:lnTo>
                  <a:lnTo>
                    <a:pt x="917" y="209"/>
                  </a:lnTo>
                  <a:lnTo>
                    <a:pt x="911" y="207"/>
                  </a:lnTo>
                  <a:lnTo>
                    <a:pt x="906" y="206"/>
                  </a:lnTo>
                  <a:lnTo>
                    <a:pt x="902" y="204"/>
                  </a:lnTo>
                  <a:lnTo>
                    <a:pt x="900" y="202"/>
                  </a:lnTo>
                  <a:lnTo>
                    <a:pt x="898" y="202"/>
                  </a:lnTo>
                  <a:lnTo>
                    <a:pt x="896" y="202"/>
                  </a:lnTo>
                  <a:lnTo>
                    <a:pt x="856" y="202"/>
                  </a:lnTo>
                  <a:lnTo>
                    <a:pt x="804" y="161"/>
                  </a:lnTo>
                  <a:lnTo>
                    <a:pt x="737" y="161"/>
                  </a:lnTo>
                  <a:lnTo>
                    <a:pt x="669" y="161"/>
                  </a:lnTo>
                  <a:lnTo>
                    <a:pt x="629" y="135"/>
                  </a:lnTo>
                  <a:lnTo>
                    <a:pt x="575" y="121"/>
                  </a:lnTo>
                  <a:lnTo>
                    <a:pt x="522" y="94"/>
                  </a:lnTo>
                  <a:lnTo>
                    <a:pt x="481" y="67"/>
                  </a:lnTo>
                  <a:lnTo>
                    <a:pt x="414" y="67"/>
                  </a:lnTo>
                  <a:lnTo>
                    <a:pt x="362" y="54"/>
                  </a:lnTo>
                  <a:lnTo>
                    <a:pt x="309" y="54"/>
                  </a:lnTo>
                  <a:lnTo>
                    <a:pt x="295" y="14"/>
                  </a:lnTo>
                  <a:lnTo>
                    <a:pt x="255" y="0"/>
                  </a:lnTo>
                  <a:lnTo>
                    <a:pt x="215" y="0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744">
              <a:extLst>
                <a:ext uri="{FF2B5EF4-FFF2-40B4-BE49-F238E27FC236}">
                  <a16:creationId xmlns:a16="http://schemas.microsoft.com/office/drawing/2014/main" id="{BF0A3C4E-6354-48FF-8D0E-CB20BFDA1DF3}"/>
                </a:ext>
              </a:extLst>
            </p:cNvPr>
            <p:cNvSpPr/>
            <p:nvPr/>
          </p:nvSpPr>
          <p:spPr>
            <a:xfrm>
              <a:off x="5400335" y="5879000"/>
              <a:ext cx="39634" cy="39061"/>
            </a:xfrm>
            <a:custGeom>
              <a:avLst/>
              <a:gdLst/>
              <a:ahLst/>
              <a:cxnLst/>
              <a:rect l="0" t="0" r="0" b="0"/>
              <a:pathLst>
                <a:path w="53" h="54" extrusionOk="0">
                  <a:moveTo>
                    <a:pt x="13" y="0"/>
                  </a:moveTo>
                  <a:lnTo>
                    <a:pt x="0" y="40"/>
                  </a:lnTo>
                  <a:lnTo>
                    <a:pt x="26" y="54"/>
                  </a:lnTo>
                  <a:lnTo>
                    <a:pt x="40" y="27"/>
                  </a:lnTo>
                  <a:lnTo>
                    <a:pt x="53" y="1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745">
              <a:extLst>
                <a:ext uri="{FF2B5EF4-FFF2-40B4-BE49-F238E27FC236}">
                  <a16:creationId xmlns:a16="http://schemas.microsoft.com/office/drawing/2014/main" id="{FF0A9642-EA3E-46CA-A777-41DC581943BE}"/>
                </a:ext>
              </a:extLst>
            </p:cNvPr>
            <p:cNvSpPr/>
            <p:nvPr/>
          </p:nvSpPr>
          <p:spPr>
            <a:xfrm>
              <a:off x="5538322" y="5782073"/>
              <a:ext cx="107162" cy="88248"/>
            </a:xfrm>
            <a:custGeom>
              <a:avLst/>
              <a:gdLst/>
              <a:ahLst/>
              <a:cxnLst/>
              <a:rect l="0" t="0" r="0" b="0"/>
              <a:pathLst>
                <a:path w="146" h="121" extrusionOk="0">
                  <a:moveTo>
                    <a:pt x="0" y="53"/>
                  </a:moveTo>
                  <a:lnTo>
                    <a:pt x="0" y="80"/>
                  </a:lnTo>
                  <a:lnTo>
                    <a:pt x="27" y="67"/>
                  </a:lnTo>
                  <a:lnTo>
                    <a:pt x="53" y="80"/>
                  </a:lnTo>
                  <a:lnTo>
                    <a:pt x="40" y="94"/>
                  </a:lnTo>
                  <a:lnTo>
                    <a:pt x="92" y="121"/>
                  </a:lnTo>
                  <a:lnTo>
                    <a:pt x="119" y="121"/>
                  </a:lnTo>
                  <a:lnTo>
                    <a:pt x="146" y="67"/>
                  </a:lnTo>
                  <a:lnTo>
                    <a:pt x="146" y="40"/>
                  </a:lnTo>
                  <a:lnTo>
                    <a:pt x="105" y="26"/>
                  </a:lnTo>
                  <a:lnTo>
                    <a:pt x="105" y="0"/>
                  </a:lnTo>
                  <a:lnTo>
                    <a:pt x="67" y="13"/>
                  </a:lnTo>
                  <a:lnTo>
                    <a:pt x="40" y="26"/>
                  </a:lnTo>
                  <a:lnTo>
                    <a:pt x="27" y="40"/>
                  </a:lnTo>
                  <a:lnTo>
                    <a:pt x="0" y="53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746">
              <a:extLst>
                <a:ext uri="{FF2B5EF4-FFF2-40B4-BE49-F238E27FC236}">
                  <a16:creationId xmlns:a16="http://schemas.microsoft.com/office/drawing/2014/main" id="{BF13E80C-CBFA-41B4-9A5B-3633A07CB49A}"/>
                </a:ext>
              </a:extLst>
            </p:cNvPr>
            <p:cNvSpPr/>
            <p:nvPr/>
          </p:nvSpPr>
          <p:spPr>
            <a:xfrm>
              <a:off x="5696860" y="5773393"/>
              <a:ext cx="46974" cy="37614"/>
            </a:xfrm>
            <a:custGeom>
              <a:avLst/>
              <a:gdLst/>
              <a:ahLst/>
              <a:cxnLst/>
              <a:rect l="0" t="0" r="0" b="0"/>
              <a:pathLst>
                <a:path w="65" h="54" extrusionOk="0">
                  <a:moveTo>
                    <a:pt x="0" y="0"/>
                  </a:moveTo>
                  <a:lnTo>
                    <a:pt x="0" y="40"/>
                  </a:lnTo>
                  <a:lnTo>
                    <a:pt x="25" y="40"/>
                  </a:lnTo>
                  <a:lnTo>
                    <a:pt x="65" y="54"/>
                  </a:lnTo>
                  <a:lnTo>
                    <a:pt x="65" y="14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747">
              <a:extLst>
                <a:ext uri="{FF2B5EF4-FFF2-40B4-BE49-F238E27FC236}">
                  <a16:creationId xmlns:a16="http://schemas.microsoft.com/office/drawing/2014/main" id="{4321A810-7928-4DCB-B320-2CD1755CF289}"/>
                </a:ext>
              </a:extLst>
            </p:cNvPr>
            <p:cNvSpPr/>
            <p:nvPr/>
          </p:nvSpPr>
          <p:spPr>
            <a:xfrm>
              <a:off x="5489880" y="5387130"/>
              <a:ext cx="39634" cy="46294"/>
            </a:xfrm>
            <a:custGeom>
              <a:avLst/>
              <a:gdLst/>
              <a:ahLst/>
              <a:cxnLst/>
              <a:rect l="0" t="0" r="0" b="0"/>
              <a:pathLst>
                <a:path w="54" h="65" extrusionOk="0">
                  <a:moveTo>
                    <a:pt x="0" y="13"/>
                  </a:moveTo>
                  <a:lnTo>
                    <a:pt x="0" y="38"/>
                  </a:lnTo>
                  <a:lnTo>
                    <a:pt x="0" y="65"/>
                  </a:lnTo>
                  <a:lnTo>
                    <a:pt x="27" y="52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54" y="27"/>
                  </a:lnTo>
                  <a:lnTo>
                    <a:pt x="27" y="0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748">
              <a:extLst>
                <a:ext uri="{FF2B5EF4-FFF2-40B4-BE49-F238E27FC236}">
                  <a16:creationId xmlns:a16="http://schemas.microsoft.com/office/drawing/2014/main" id="{0940DB44-C66A-4F5D-B112-A5220DF196BC}"/>
                </a:ext>
              </a:extLst>
            </p:cNvPr>
            <p:cNvSpPr/>
            <p:nvPr/>
          </p:nvSpPr>
          <p:spPr>
            <a:xfrm>
              <a:off x="7323345" y="5375557"/>
              <a:ext cx="215787" cy="415196"/>
            </a:xfrm>
            <a:custGeom>
              <a:avLst/>
              <a:gdLst/>
              <a:ahLst/>
              <a:cxnLst/>
              <a:rect l="0" t="0" r="0" b="0"/>
              <a:pathLst>
                <a:path w="294" h="574" extrusionOk="0">
                  <a:moveTo>
                    <a:pt x="13" y="162"/>
                  </a:moveTo>
                  <a:lnTo>
                    <a:pt x="40" y="162"/>
                  </a:lnTo>
                  <a:lnTo>
                    <a:pt x="40" y="256"/>
                  </a:lnTo>
                  <a:lnTo>
                    <a:pt x="54" y="321"/>
                  </a:lnTo>
                  <a:lnTo>
                    <a:pt x="54" y="334"/>
                  </a:lnTo>
                  <a:lnTo>
                    <a:pt x="54" y="401"/>
                  </a:lnTo>
                  <a:lnTo>
                    <a:pt x="67" y="455"/>
                  </a:lnTo>
                  <a:lnTo>
                    <a:pt x="105" y="495"/>
                  </a:lnTo>
                  <a:lnTo>
                    <a:pt x="119" y="495"/>
                  </a:lnTo>
                  <a:lnTo>
                    <a:pt x="159" y="549"/>
                  </a:lnTo>
                  <a:lnTo>
                    <a:pt x="173" y="574"/>
                  </a:lnTo>
                  <a:lnTo>
                    <a:pt x="226" y="536"/>
                  </a:lnTo>
                  <a:lnTo>
                    <a:pt x="199" y="509"/>
                  </a:lnTo>
                  <a:lnTo>
                    <a:pt x="213" y="482"/>
                  </a:lnTo>
                  <a:lnTo>
                    <a:pt x="240" y="482"/>
                  </a:lnTo>
                  <a:lnTo>
                    <a:pt x="253" y="428"/>
                  </a:lnTo>
                  <a:lnTo>
                    <a:pt x="267" y="401"/>
                  </a:lnTo>
                  <a:lnTo>
                    <a:pt x="294" y="361"/>
                  </a:lnTo>
                  <a:lnTo>
                    <a:pt x="267" y="348"/>
                  </a:lnTo>
                  <a:lnTo>
                    <a:pt x="253" y="307"/>
                  </a:lnTo>
                  <a:lnTo>
                    <a:pt x="240" y="321"/>
                  </a:lnTo>
                  <a:lnTo>
                    <a:pt x="226" y="294"/>
                  </a:lnTo>
                  <a:lnTo>
                    <a:pt x="186" y="256"/>
                  </a:lnTo>
                  <a:lnTo>
                    <a:pt x="186" y="229"/>
                  </a:lnTo>
                  <a:lnTo>
                    <a:pt x="186" y="188"/>
                  </a:lnTo>
                  <a:lnTo>
                    <a:pt x="186" y="135"/>
                  </a:lnTo>
                  <a:lnTo>
                    <a:pt x="186" y="121"/>
                  </a:lnTo>
                  <a:lnTo>
                    <a:pt x="159" y="68"/>
                  </a:lnTo>
                  <a:lnTo>
                    <a:pt x="132" y="41"/>
                  </a:lnTo>
                  <a:lnTo>
                    <a:pt x="92" y="27"/>
                  </a:lnTo>
                  <a:lnTo>
                    <a:pt x="54" y="27"/>
                  </a:lnTo>
                  <a:lnTo>
                    <a:pt x="40" y="0"/>
                  </a:lnTo>
                  <a:lnTo>
                    <a:pt x="13" y="54"/>
                  </a:lnTo>
                  <a:lnTo>
                    <a:pt x="0" y="108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7"/>
                  </a:lnTo>
                  <a:lnTo>
                    <a:pt x="13" y="131"/>
                  </a:lnTo>
                  <a:lnTo>
                    <a:pt x="13" y="137"/>
                  </a:lnTo>
                  <a:lnTo>
                    <a:pt x="13" y="144"/>
                  </a:lnTo>
                  <a:lnTo>
                    <a:pt x="13" y="152"/>
                  </a:lnTo>
                  <a:lnTo>
                    <a:pt x="13" y="162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749">
              <a:extLst>
                <a:ext uri="{FF2B5EF4-FFF2-40B4-BE49-F238E27FC236}">
                  <a16:creationId xmlns:a16="http://schemas.microsoft.com/office/drawing/2014/main" id="{8E1D4009-635F-42EE-A717-5EA697A5FF69}"/>
                </a:ext>
              </a:extLst>
            </p:cNvPr>
            <p:cNvSpPr/>
            <p:nvPr/>
          </p:nvSpPr>
          <p:spPr>
            <a:xfrm>
              <a:off x="6695064" y="4844627"/>
              <a:ext cx="284782" cy="211214"/>
            </a:xfrm>
            <a:custGeom>
              <a:avLst/>
              <a:gdLst/>
              <a:ahLst/>
              <a:cxnLst/>
              <a:rect l="0" t="0" r="0" b="0"/>
              <a:pathLst>
                <a:path w="387" h="294" extrusionOk="0">
                  <a:moveTo>
                    <a:pt x="27" y="94"/>
                  </a:moveTo>
                  <a:lnTo>
                    <a:pt x="27" y="108"/>
                  </a:lnTo>
                  <a:lnTo>
                    <a:pt x="0" y="121"/>
                  </a:lnTo>
                  <a:lnTo>
                    <a:pt x="0" y="148"/>
                  </a:lnTo>
                  <a:lnTo>
                    <a:pt x="27" y="162"/>
                  </a:lnTo>
                  <a:lnTo>
                    <a:pt x="13" y="188"/>
                  </a:lnTo>
                  <a:lnTo>
                    <a:pt x="27" y="202"/>
                  </a:lnTo>
                  <a:lnTo>
                    <a:pt x="13" y="215"/>
                  </a:lnTo>
                  <a:lnTo>
                    <a:pt x="53" y="240"/>
                  </a:lnTo>
                  <a:lnTo>
                    <a:pt x="40" y="254"/>
                  </a:lnTo>
                  <a:lnTo>
                    <a:pt x="53" y="267"/>
                  </a:lnTo>
                  <a:lnTo>
                    <a:pt x="13" y="294"/>
                  </a:lnTo>
                  <a:lnTo>
                    <a:pt x="27" y="294"/>
                  </a:lnTo>
                  <a:lnTo>
                    <a:pt x="67" y="294"/>
                  </a:lnTo>
                  <a:lnTo>
                    <a:pt x="67" y="267"/>
                  </a:lnTo>
                  <a:lnTo>
                    <a:pt x="107" y="294"/>
                  </a:lnTo>
                  <a:lnTo>
                    <a:pt x="121" y="281"/>
                  </a:lnTo>
                  <a:lnTo>
                    <a:pt x="147" y="254"/>
                  </a:lnTo>
                  <a:lnTo>
                    <a:pt x="174" y="267"/>
                  </a:lnTo>
                  <a:lnTo>
                    <a:pt x="213" y="281"/>
                  </a:lnTo>
                  <a:lnTo>
                    <a:pt x="253" y="281"/>
                  </a:lnTo>
                  <a:lnTo>
                    <a:pt x="240" y="240"/>
                  </a:lnTo>
                  <a:lnTo>
                    <a:pt x="267" y="215"/>
                  </a:lnTo>
                  <a:lnTo>
                    <a:pt x="293" y="202"/>
                  </a:lnTo>
                  <a:lnTo>
                    <a:pt x="307" y="175"/>
                  </a:lnTo>
                  <a:lnTo>
                    <a:pt x="280" y="162"/>
                  </a:lnTo>
                  <a:lnTo>
                    <a:pt x="280" y="135"/>
                  </a:lnTo>
                  <a:lnTo>
                    <a:pt x="307" y="121"/>
                  </a:lnTo>
                  <a:lnTo>
                    <a:pt x="334" y="121"/>
                  </a:lnTo>
                  <a:lnTo>
                    <a:pt x="334" y="108"/>
                  </a:lnTo>
                  <a:lnTo>
                    <a:pt x="374" y="108"/>
                  </a:lnTo>
                  <a:lnTo>
                    <a:pt x="361" y="81"/>
                  </a:lnTo>
                  <a:lnTo>
                    <a:pt x="387" y="54"/>
                  </a:lnTo>
                  <a:lnTo>
                    <a:pt x="361" y="14"/>
                  </a:lnTo>
                  <a:lnTo>
                    <a:pt x="334" y="0"/>
                  </a:lnTo>
                  <a:lnTo>
                    <a:pt x="320" y="54"/>
                  </a:lnTo>
                  <a:lnTo>
                    <a:pt x="307" y="27"/>
                  </a:lnTo>
                  <a:lnTo>
                    <a:pt x="267" y="54"/>
                  </a:lnTo>
                  <a:lnTo>
                    <a:pt x="199" y="54"/>
                  </a:lnTo>
                  <a:lnTo>
                    <a:pt x="161" y="94"/>
                  </a:lnTo>
                  <a:lnTo>
                    <a:pt x="121" y="108"/>
                  </a:lnTo>
                  <a:lnTo>
                    <a:pt x="67" y="94"/>
                  </a:lnTo>
                  <a:lnTo>
                    <a:pt x="27" y="94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750">
              <a:extLst>
                <a:ext uri="{FF2B5EF4-FFF2-40B4-BE49-F238E27FC236}">
                  <a16:creationId xmlns:a16="http://schemas.microsoft.com/office/drawing/2014/main" id="{587CF23D-589E-43C3-978B-D59EBC550C93}"/>
                </a:ext>
              </a:extLst>
            </p:cNvPr>
            <p:cNvSpPr/>
            <p:nvPr/>
          </p:nvSpPr>
          <p:spPr>
            <a:xfrm>
              <a:off x="6705339" y="4893814"/>
              <a:ext cx="569563" cy="481744"/>
            </a:xfrm>
            <a:custGeom>
              <a:avLst/>
              <a:gdLst/>
              <a:ahLst/>
              <a:cxnLst/>
              <a:rect l="0" t="0" r="0" b="0"/>
              <a:pathLst>
                <a:path w="776" h="666" extrusionOk="0">
                  <a:moveTo>
                    <a:pt x="361" y="0"/>
                  </a:moveTo>
                  <a:lnTo>
                    <a:pt x="348" y="0"/>
                  </a:lnTo>
                  <a:lnTo>
                    <a:pt x="348" y="14"/>
                  </a:lnTo>
                  <a:lnTo>
                    <a:pt x="361" y="25"/>
                  </a:lnTo>
                  <a:lnTo>
                    <a:pt x="361" y="39"/>
                  </a:lnTo>
                  <a:lnTo>
                    <a:pt x="321" y="39"/>
                  </a:lnTo>
                  <a:lnTo>
                    <a:pt x="321" y="52"/>
                  </a:lnTo>
                  <a:lnTo>
                    <a:pt x="296" y="52"/>
                  </a:lnTo>
                  <a:lnTo>
                    <a:pt x="269" y="66"/>
                  </a:lnTo>
                  <a:lnTo>
                    <a:pt x="269" y="93"/>
                  </a:lnTo>
                  <a:lnTo>
                    <a:pt x="296" y="106"/>
                  </a:lnTo>
                  <a:lnTo>
                    <a:pt x="282" y="133"/>
                  </a:lnTo>
                  <a:lnTo>
                    <a:pt x="255" y="146"/>
                  </a:lnTo>
                  <a:lnTo>
                    <a:pt x="229" y="173"/>
                  </a:lnTo>
                  <a:lnTo>
                    <a:pt x="242" y="213"/>
                  </a:lnTo>
                  <a:lnTo>
                    <a:pt x="202" y="213"/>
                  </a:lnTo>
                  <a:lnTo>
                    <a:pt x="161" y="200"/>
                  </a:lnTo>
                  <a:lnTo>
                    <a:pt x="134" y="187"/>
                  </a:lnTo>
                  <a:lnTo>
                    <a:pt x="108" y="213"/>
                  </a:lnTo>
                  <a:lnTo>
                    <a:pt x="94" y="227"/>
                  </a:lnTo>
                  <a:lnTo>
                    <a:pt x="54" y="200"/>
                  </a:lnTo>
                  <a:lnTo>
                    <a:pt x="54" y="227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14" y="294"/>
                  </a:lnTo>
                  <a:lnTo>
                    <a:pt x="67" y="346"/>
                  </a:lnTo>
                  <a:lnTo>
                    <a:pt x="81" y="307"/>
                  </a:lnTo>
                  <a:lnTo>
                    <a:pt x="94" y="281"/>
                  </a:lnTo>
                  <a:lnTo>
                    <a:pt x="108" y="240"/>
                  </a:lnTo>
                  <a:lnTo>
                    <a:pt x="148" y="254"/>
                  </a:lnTo>
                  <a:lnTo>
                    <a:pt x="188" y="307"/>
                  </a:lnTo>
                  <a:lnTo>
                    <a:pt x="188" y="386"/>
                  </a:lnTo>
                  <a:lnTo>
                    <a:pt x="229" y="440"/>
                  </a:lnTo>
                  <a:lnTo>
                    <a:pt x="296" y="520"/>
                  </a:lnTo>
                  <a:lnTo>
                    <a:pt x="374" y="588"/>
                  </a:lnTo>
                  <a:lnTo>
                    <a:pt x="415" y="561"/>
                  </a:lnTo>
                  <a:lnTo>
                    <a:pt x="495" y="601"/>
                  </a:lnTo>
                  <a:lnTo>
                    <a:pt x="509" y="615"/>
                  </a:lnTo>
                  <a:lnTo>
                    <a:pt x="576" y="666"/>
                  </a:lnTo>
                  <a:lnTo>
                    <a:pt x="603" y="641"/>
                  </a:lnTo>
                  <a:lnTo>
                    <a:pt x="576" y="615"/>
                  </a:lnTo>
                  <a:lnTo>
                    <a:pt x="549" y="588"/>
                  </a:lnTo>
                  <a:lnTo>
                    <a:pt x="509" y="547"/>
                  </a:lnTo>
                  <a:lnTo>
                    <a:pt x="469" y="520"/>
                  </a:lnTo>
                  <a:lnTo>
                    <a:pt x="455" y="507"/>
                  </a:lnTo>
                  <a:lnTo>
                    <a:pt x="415" y="467"/>
                  </a:lnTo>
                  <a:lnTo>
                    <a:pt x="374" y="440"/>
                  </a:lnTo>
                  <a:lnTo>
                    <a:pt x="361" y="386"/>
                  </a:lnTo>
                  <a:lnTo>
                    <a:pt x="359" y="384"/>
                  </a:lnTo>
                  <a:lnTo>
                    <a:pt x="357" y="382"/>
                  </a:lnTo>
                  <a:lnTo>
                    <a:pt x="353" y="378"/>
                  </a:lnTo>
                  <a:lnTo>
                    <a:pt x="348" y="371"/>
                  </a:lnTo>
                  <a:lnTo>
                    <a:pt x="344" y="365"/>
                  </a:lnTo>
                  <a:lnTo>
                    <a:pt x="340" y="359"/>
                  </a:lnTo>
                  <a:lnTo>
                    <a:pt x="336" y="352"/>
                  </a:lnTo>
                  <a:lnTo>
                    <a:pt x="336" y="350"/>
                  </a:lnTo>
                  <a:lnTo>
                    <a:pt x="334" y="346"/>
                  </a:lnTo>
                  <a:lnTo>
                    <a:pt x="334" y="344"/>
                  </a:lnTo>
                  <a:lnTo>
                    <a:pt x="332" y="342"/>
                  </a:lnTo>
                  <a:lnTo>
                    <a:pt x="330" y="340"/>
                  </a:lnTo>
                  <a:lnTo>
                    <a:pt x="328" y="338"/>
                  </a:lnTo>
                  <a:lnTo>
                    <a:pt x="323" y="336"/>
                  </a:lnTo>
                  <a:lnTo>
                    <a:pt x="315" y="334"/>
                  </a:lnTo>
                  <a:lnTo>
                    <a:pt x="307" y="334"/>
                  </a:lnTo>
                  <a:lnTo>
                    <a:pt x="302" y="334"/>
                  </a:lnTo>
                  <a:lnTo>
                    <a:pt x="298" y="334"/>
                  </a:lnTo>
                  <a:lnTo>
                    <a:pt x="296" y="334"/>
                  </a:lnTo>
                  <a:lnTo>
                    <a:pt x="296" y="294"/>
                  </a:lnTo>
                  <a:lnTo>
                    <a:pt x="296" y="267"/>
                  </a:lnTo>
                  <a:lnTo>
                    <a:pt x="307" y="254"/>
                  </a:lnTo>
                  <a:lnTo>
                    <a:pt x="309" y="254"/>
                  </a:lnTo>
                  <a:lnTo>
                    <a:pt x="311" y="254"/>
                  </a:lnTo>
                  <a:lnTo>
                    <a:pt x="313" y="254"/>
                  </a:lnTo>
                  <a:lnTo>
                    <a:pt x="317" y="254"/>
                  </a:lnTo>
                  <a:lnTo>
                    <a:pt x="321" y="254"/>
                  </a:lnTo>
                  <a:lnTo>
                    <a:pt x="325" y="254"/>
                  </a:lnTo>
                  <a:lnTo>
                    <a:pt x="334" y="254"/>
                  </a:lnTo>
                  <a:lnTo>
                    <a:pt x="338" y="254"/>
                  </a:lnTo>
                  <a:lnTo>
                    <a:pt x="340" y="254"/>
                  </a:lnTo>
                  <a:lnTo>
                    <a:pt x="346" y="258"/>
                  </a:lnTo>
                  <a:lnTo>
                    <a:pt x="350" y="261"/>
                  </a:lnTo>
                  <a:lnTo>
                    <a:pt x="353" y="267"/>
                  </a:lnTo>
                  <a:lnTo>
                    <a:pt x="357" y="271"/>
                  </a:lnTo>
                  <a:lnTo>
                    <a:pt x="359" y="275"/>
                  </a:lnTo>
                  <a:lnTo>
                    <a:pt x="361" y="279"/>
                  </a:lnTo>
                  <a:lnTo>
                    <a:pt x="361" y="281"/>
                  </a:lnTo>
                  <a:lnTo>
                    <a:pt x="374" y="294"/>
                  </a:lnTo>
                  <a:lnTo>
                    <a:pt x="388" y="267"/>
                  </a:lnTo>
                  <a:lnTo>
                    <a:pt x="401" y="240"/>
                  </a:lnTo>
                  <a:lnTo>
                    <a:pt x="415" y="240"/>
                  </a:lnTo>
                  <a:lnTo>
                    <a:pt x="442" y="254"/>
                  </a:lnTo>
                  <a:lnTo>
                    <a:pt x="442" y="240"/>
                  </a:lnTo>
                  <a:lnTo>
                    <a:pt x="455" y="227"/>
                  </a:lnTo>
                  <a:lnTo>
                    <a:pt x="469" y="240"/>
                  </a:lnTo>
                  <a:lnTo>
                    <a:pt x="522" y="254"/>
                  </a:lnTo>
                  <a:lnTo>
                    <a:pt x="549" y="254"/>
                  </a:lnTo>
                  <a:lnTo>
                    <a:pt x="603" y="240"/>
                  </a:lnTo>
                  <a:lnTo>
                    <a:pt x="630" y="240"/>
                  </a:lnTo>
                  <a:lnTo>
                    <a:pt x="632" y="240"/>
                  </a:lnTo>
                  <a:lnTo>
                    <a:pt x="634" y="240"/>
                  </a:lnTo>
                  <a:lnTo>
                    <a:pt x="637" y="240"/>
                  </a:lnTo>
                  <a:lnTo>
                    <a:pt x="645" y="240"/>
                  </a:lnTo>
                  <a:lnTo>
                    <a:pt x="651" y="240"/>
                  </a:lnTo>
                  <a:lnTo>
                    <a:pt x="657" y="240"/>
                  </a:lnTo>
                  <a:lnTo>
                    <a:pt x="664" y="240"/>
                  </a:lnTo>
                  <a:lnTo>
                    <a:pt x="670" y="240"/>
                  </a:lnTo>
                  <a:lnTo>
                    <a:pt x="697" y="240"/>
                  </a:lnTo>
                  <a:lnTo>
                    <a:pt x="710" y="267"/>
                  </a:lnTo>
                  <a:lnTo>
                    <a:pt x="735" y="267"/>
                  </a:lnTo>
                  <a:lnTo>
                    <a:pt x="762" y="254"/>
                  </a:lnTo>
                  <a:lnTo>
                    <a:pt x="749" y="240"/>
                  </a:lnTo>
                  <a:lnTo>
                    <a:pt x="749" y="227"/>
                  </a:lnTo>
                  <a:lnTo>
                    <a:pt x="762" y="213"/>
                  </a:lnTo>
                  <a:lnTo>
                    <a:pt x="776" y="200"/>
                  </a:lnTo>
                  <a:lnTo>
                    <a:pt x="735" y="187"/>
                  </a:lnTo>
                  <a:lnTo>
                    <a:pt x="735" y="146"/>
                  </a:lnTo>
                  <a:lnTo>
                    <a:pt x="710" y="133"/>
                  </a:lnTo>
                  <a:lnTo>
                    <a:pt x="710" y="106"/>
                  </a:lnTo>
                  <a:lnTo>
                    <a:pt x="670" y="79"/>
                  </a:lnTo>
                  <a:lnTo>
                    <a:pt x="643" y="119"/>
                  </a:lnTo>
                  <a:lnTo>
                    <a:pt x="549" y="119"/>
                  </a:lnTo>
                  <a:lnTo>
                    <a:pt x="536" y="93"/>
                  </a:lnTo>
                  <a:lnTo>
                    <a:pt x="495" y="93"/>
                  </a:lnTo>
                  <a:lnTo>
                    <a:pt x="455" y="52"/>
                  </a:lnTo>
                  <a:lnTo>
                    <a:pt x="428" y="25"/>
                  </a:lnTo>
                  <a:lnTo>
                    <a:pt x="401" y="25"/>
                  </a:lnTo>
                  <a:lnTo>
                    <a:pt x="361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751">
              <a:extLst>
                <a:ext uri="{FF2B5EF4-FFF2-40B4-BE49-F238E27FC236}">
                  <a16:creationId xmlns:a16="http://schemas.microsoft.com/office/drawing/2014/main" id="{7F0AC6DA-F244-4E66-9EA8-F27D559C6B88}"/>
                </a:ext>
              </a:extLst>
            </p:cNvPr>
            <p:cNvSpPr/>
            <p:nvPr/>
          </p:nvSpPr>
          <p:spPr>
            <a:xfrm>
              <a:off x="6921128" y="5055842"/>
              <a:ext cx="402218" cy="360224"/>
            </a:xfrm>
            <a:custGeom>
              <a:avLst/>
              <a:gdLst/>
              <a:ahLst/>
              <a:cxnLst/>
              <a:rect l="0" t="0" r="0" b="0"/>
              <a:pathLst>
                <a:path w="549" h="497" extrusionOk="0">
                  <a:moveTo>
                    <a:pt x="468" y="27"/>
                  </a:moveTo>
                  <a:lnTo>
                    <a:pt x="441" y="40"/>
                  </a:lnTo>
                  <a:lnTo>
                    <a:pt x="414" y="40"/>
                  </a:lnTo>
                  <a:lnTo>
                    <a:pt x="401" y="13"/>
                  </a:lnTo>
                  <a:lnTo>
                    <a:pt x="374" y="13"/>
                  </a:lnTo>
                  <a:lnTo>
                    <a:pt x="368" y="13"/>
                  </a:lnTo>
                  <a:lnTo>
                    <a:pt x="363" y="13"/>
                  </a:lnTo>
                  <a:lnTo>
                    <a:pt x="357" y="13"/>
                  </a:lnTo>
                  <a:lnTo>
                    <a:pt x="349" y="13"/>
                  </a:lnTo>
                  <a:lnTo>
                    <a:pt x="343" y="13"/>
                  </a:lnTo>
                  <a:lnTo>
                    <a:pt x="340" y="13"/>
                  </a:lnTo>
                  <a:lnTo>
                    <a:pt x="338" y="13"/>
                  </a:lnTo>
                  <a:lnTo>
                    <a:pt x="336" y="13"/>
                  </a:lnTo>
                  <a:lnTo>
                    <a:pt x="334" y="13"/>
                  </a:lnTo>
                  <a:lnTo>
                    <a:pt x="307" y="13"/>
                  </a:lnTo>
                  <a:lnTo>
                    <a:pt x="255" y="27"/>
                  </a:lnTo>
                  <a:lnTo>
                    <a:pt x="228" y="27"/>
                  </a:lnTo>
                  <a:lnTo>
                    <a:pt x="175" y="13"/>
                  </a:lnTo>
                  <a:lnTo>
                    <a:pt x="161" y="0"/>
                  </a:lnTo>
                  <a:lnTo>
                    <a:pt x="148" y="13"/>
                  </a:lnTo>
                  <a:lnTo>
                    <a:pt x="148" y="27"/>
                  </a:lnTo>
                  <a:lnTo>
                    <a:pt x="121" y="13"/>
                  </a:lnTo>
                  <a:lnTo>
                    <a:pt x="107" y="13"/>
                  </a:lnTo>
                  <a:lnTo>
                    <a:pt x="94" y="40"/>
                  </a:lnTo>
                  <a:lnTo>
                    <a:pt x="80" y="67"/>
                  </a:lnTo>
                  <a:lnTo>
                    <a:pt x="67" y="54"/>
                  </a:lnTo>
                  <a:lnTo>
                    <a:pt x="65" y="50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6" y="36"/>
                  </a:lnTo>
                  <a:lnTo>
                    <a:pt x="50" y="31"/>
                  </a:lnTo>
                  <a:lnTo>
                    <a:pt x="46" y="29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0" y="40"/>
                  </a:lnTo>
                  <a:lnTo>
                    <a:pt x="0" y="67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4" y="107"/>
                  </a:lnTo>
                  <a:lnTo>
                    <a:pt x="8" y="107"/>
                  </a:lnTo>
                  <a:lnTo>
                    <a:pt x="13" y="109"/>
                  </a:lnTo>
                  <a:lnTo>
                    <a:pt x="21" y="109"/>
                  </a:lnTo>
                  <a:lnTo>
                    <a:pt x="29" y="111"/>
                  </a:lnTo>
                  <a:lnTo>
                    <a:pt x="34" y="113"/>
                  </a:lnTo>
                  <a:lnTo>
                    <a:pt x="36" y="115"/>
                  </a:lnTo>
                  <a:lnTo>
                    <a:pt x="38" y="117"/>
                  </a:lnTo>
                  <a:lnTo>
                    <a:pt x="40" y="119"/>
                  </a:lnTo>
                  <a:lnTo>
                    <a:pt x="40" y="121"/>
                  </a:lnTo>
                  <a:lnTo>
                    <a:pt x="40" y="125"/>
                  </a:lnTo>
                  <a:lnTo>
                    <a:pt x="42" y="127"/>
                  </a:lnTo>
                  <a:lnTo>
                    <a:pt x="44" y="132"/>
                  </a:lnTo>
                  <a:lnTo>
                    <a:pt x="50" y="140"/>
                  </a:lnTo>
                  <a:lnTo>
                    <a:pt x="54" y="146"/>
                  </a:lnTo>
                  <a:lnTo>
                    <a:pt x="59" y="152"/>
                  </a:lnTo>
                  <a:lnTo>
                    <a:pt x="63" y="157"/>
                  </a:lnTo>
                  <a:lnTo>
                    <a:pt x="65" y="159"/>
                  </a:lnTo>
                  <a:lnTo>
                    <a:pt x="67" y="159"/>
                  </a:lnTo>
                  <a:lnTo>
                    <a:pt x="67" y="161"/>
                  </a:lnTo>
                  <a:lnTo>
                    <a:pt x="80" y="215"/>
                  </a:lnTo>
                  <a:lnTo>
                    <a:pt x="121" y="242"/>
                  </a:lnTo>
                  <a:lnTo>
                    <a:pt x="161" y="282"/>
                  </a:lnTo>
                  <a:lnTo>
                    <a:pt x="175" y="295"/>
                  </a:lnTo>
                  <a:lnTo>
                    <a:pt x="215" y="322"/>
                  </a:lnTo>
                  <a:lnTo>
                    <a:pt x="255" y="363"/>
                  </a:lnTo>
                  <a:lnTo>
                    <a:pt x="282" y="390"/>
                  </a:lnTo>
                  <a:lnTo>
                    <a:pt x="307" y="416"/>
                  </a:lnTo>
                  <a:lnTo>
                    <a:pt x="282" y="443"/>
                  </a:lnTo>
                  <a:lnTo>
                    <a:pt x="374" y="484"/>
                  </a:lnTo>
                  <a:lnTo>
                    <a:pt x="388" y="497"/>
                  </a:lnTo>
                  <a:lnTo>
                    <a:pt x="401" y="497"/>
                  </a:lnTo>
                  <a:lnTo>
                    <a:pt x="428" y="470"/>
                  </a:lnTo>
                  <a:lnTo>
                    <a:pt x="401" y="416"/>
                  </a:lnTo>
                  <a:lnTo>
                    <a:pt x="428" y="403"/>
                  </a:lnTo>
                  <a:lnTo>
                    <a:pt x="441" y="349"/>
                  </a:lnTo>
                  <a:lnTo>
                    <a:pt x="468" y="336"/>
                  </a:lnTo>
                  <a:lnTo>
                    <a:pt x="468" y="363"/>
                  </a:lnTo>
                  <a:lnTo>
                    <a:pt x="495" y="336"/>
                  </a:lnTo>
                  <a:lnTo>
                    <a:pt x="468" y="295"/>
                  </a:lnTo>
                  <a:lnTo>
                    <a:pt x="495" y="295"/>
                  </a:lnTo>
                  <a:lnTo>
                    <a:pt x="509" y="269"/>
                  </a:lnTo>
                  <a:lnTo>
                    <a:pt x="535" y="282"/>
                  </a:lnTo>
                  <a:lnTo>
                    <a:pt x="549" y="282"/>
                  </a:lnTo>
                  <a:lnTo>
                    <a:pt x="535" y="255"/>
                  </a:lnTo>
                  <a:lnTo>
                    <a:pt x="482" y="215"/>
                  </a:lnTo>
                  <a:lnTo>
                    <a:pt x="482" y="201"/>
                  </a:lnTo>
                  <a:lnTo>
                    <a:pt x="535" y="201"/>
                  </a:lnTo>
                  <a:lnTo>
                    <a:pt x="535" y="175"/>
                  </a:lnTo>
                  <a:lnTo>
                    <a:pt x="495" y="161"/>
                  </a:lnTo>
                  <a:lnTo>
                    <a:pt x="482" y="148"/>
                  </a:lnTo>
                  <a:lnTo>
                    <a:pt x="468" y="148"/>
                  </a:lnTo>
                  <a:lnTo>
                    <a:pt x="468" y="94"/>
                  </a:lnTo>
                  <a:lnTo>
                    <a:pt x="482" y="67"/>
                  </a:lnTo>
                  <a:lnTo>
                    <a:pt x="482" y="40"/>
                  </a:lnTo>
                  <a:lnTo>
                    <a:pt x="468" y="27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752">
              <a:extLst>
                <a:ext uri="{FF2B5EF4-FFF2-40B4-BE49-F238E27FC236}">
                  <a16:creationId xmlns:a16="http://schemas.microsoft.com/office/drawing/2014/main" id="{F7BF7665-B6BE-4ABF-8E6C-33DA17B806B3}"/>
                </a:ext>
              </a:extLst>
            </p:cNvPr>
            <p:cNvSpPr/>
            <p:nvPr/>
          </p:nvSpPr>
          <p:spPr>
            <a:xfrm>
              <a:off x="7511242" y="5946995"/>
              <a:ext cx="58718" cy="47741"/>
            </a:xfrm>
            <a:custGeom>
              <a:avLst/>
              <a:gdLst/>
              <a:ahLst/>
              <a:cxnLst/>
              <a:rect l="0" t="0" r="0" b="0"/>
              <a:pathLst>
                <a:path w="81" h="67" extrusionOk="0">
                  <a:moveTo>
                    <a:pt x="54" y="0"/>
                  </a:moveTo>
                  <a:lnTo>
                    <a:pt x="27" y="0"/>
                  </a:lnTo>
                  <a:lnTo>
                    <a:pt x="0" y="14"/>
                  </a:lnTo>
                  <a:lnTo>
                    <a:pt x="0" y="54"/>
                  </a:lnTo>
                  <a:lnTo>
                    <a:pt x="67" y="67"/>
                  </a:lnTo>
                  <a:lnTo>
                    <a:pt x="81" y="54"/>
                  </a:lnTo>
                  <a:lnTo>
                    <a:pt x="40" y="40"/>
                  </a:lnTo>
                  <a:lnTo>
                    <a:pt x="54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753">
              <a:extLst>
                <a:ext uri="{FF2B5EF4-FFF2-40B4-BE49-F238E27FC236}">
                  <a16:creationId xmlns:a16="http://schemas.microsoft.com/office/drawing/2014/main" id="{D1FD0292-C2B2-44CC-BE02-257384E35587}"/>
                </a:ext>
              </a:extLst>
            </p:cNvPr>
            <p:cNvSpPr/>
            <p:nvPr/>
          </p:nvSpPr>
          <p:spPr>
            <a:xfrm>
              <a:off x="7549409" y="6014988"/>
              <a:ext cx="39634" cy="37614"/>
            </a:xfrm>
            <a:custGeom>
              <a:avLst/>
              <a:gdLst/>
              <a:ahLst/>
              <a:cxnLst/>
              <a:rect l="0" t="0" r="0" b="0"/>
              <a:pathLst>
                <a:path w="54" h="54" extrusionOk="0">
                  <a:moveTo>
                    <a:pt x="13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754">
              <a:extLst>
                <a:ext uri="{FF2B5EF4-FFF2-40B4-BE49-F238E27FC236}">
                  <a16:creationId xmlns:a16="http://schemas.microsoft.com/office/drawing/2014/main" id="{341CA0A3-92A5-4C73-A68C-38496DE38C61}"/>
                </a:ext>
              </a:extLst>
            </p:cNvPr>
            <p:cNvSpPr/>
            <p:nvPr/>
          </p:nvSpPr>
          <p:spPr>
            <a:xfrm>
              <a:off x="7402614" y="5773393"/>
              <a:ext cx="58718" cy="47741"/>
            </a:xfrm>
            <a:custGeom>
              <a:avLst/>
              <a:gdLst/>
              <a:ahLst/>
              <a:cxnLst/>
              <a:rect l="0" t="0" r="0" b="0"/>
              <a:pathLst>
                <a:path w="81" h="67" extrusionOk="0">
                  <a:moveTo>
                    <a:pt x="0" y="0"/>
                  </a:moveTo>
                  <a:lnTo>
                    <a:pt x="41" y="14"/>
                  </a:lnTo>
                  <a:lnTo>
                    <a:pt x="54" y="40"/>
                  </a:lnTo>
                  <a:lnTo>
                    <a:pt x="81" y="67"/>
                  </a:lnTo>
                  <a:lnTo>
                    <a:pt x="27" y="67"/>
                  </a:lnTo>
                  <a:lnTo>
                    <a:pt x="27" y="40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755">
              <a:extLst>
                <a:ext uri="{FF2B5EF4-FFF2-40B4-BE49-F238E27FC236}">
                  <a16:creationId xmlns:a16="http://schemas.microsoft.com/office/drawing/2014/main" id="{DB17F8C1-5A98-42FC-897C-379F783EFE77}"/>
                </a:ext>
              </a:extLst>
            </p:cNvPr>
            <p:cNvSpPr/>
            <p:nvPr/>
          </p:nvSpPr>
          <p:spPr>
            <a:xfrm>
              <a:off x="5988981" y="4419304"/>
              <a:ext cx="68994" cy="86800"/>
            </a:xfrm>
            <a:custGeom>
              <a:avLst/>
              <a:gdLst/>
              <a:ahLst/>
              <a:cxnLst/>
              <a:rect l="0" t="0" r="0" b="0"/>
              <a:pathLst>
                <a:path w="94" h="121" extrusionOk="0">
                  <a:moveTo>
                    <a:pt x="54" y="0"/>
                  </a:moveTo>
                  <a:lnTo>
                    <a:pt x="54" y="27"/>
                  </a:lnTo>
                  <a:lnTo>
                    <a:pt x="67" y="54"/>
                  </a:lnTo>
                  <a:lnTo>
                    <a:pt x="94" y="81"/>
                  </a:lnTo>
                  <a:lnTo>
                    <a:pt x="81" y="108"/>
                  </a:lnTo>
                  <a:lnTo>
                    <a:pt x="67" y="121"/>
                  </a:lnTo>
                  <a:lnTo>
                    <a:pt x="54" y="121"/>
                  </a:lnTo>
                  <a:lnTo>
                    <a:pt x="13" y="121"/>
                  </a:lnTo>
                  <a:lnTo>
                    <a:pt x="0" y="121"/>
                  </a:lnTo>
                  <a:lnTo>
                    <a:pt x="13" y="94"/>
                  </a:lnTo>
                  <a:lnTo>
                    <a:pt x="0" y="67"/>
                  </a:lnTo>
                  <a:lnTo>
                    <a:pt x="13" y="40"/>
                  </a:lnTo>
                  <a:lnTo>
                    <a:pt x="27" y="0"/>
                  </a:lnTo>
                  <a:lnTo>
                    <a:pt x="54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756">
              <a:extLst>
                <a:ext uri="{FF2B5EF4-FFF2-40B4-BE49-F238E27FC236}">
                  <a16:creationId xmlns:a16="http://schemas.microsoft.com/office/drawing/2014/main" id="{6ABFA891-332F-4049-9C23-952879D55BFF}"/>
                </a:ext>
              </a:extLst>
            </p:cNvPr>
            <p:cNvSpPr/>
            <p:nvPr/>
          </p:nvSpPr>
          <p:spPr>
            <a:xfrm>
              <a:off x="6551938" y="4293444"/>
              <a:ext cx="597454" cy="337076"/>
            </a:xfrm>
            <a:custGeom>
              <a:avLst/>
              <a:gdLst/>
              <a:ahLst/>
              <a:cxnLst/>
              <a:rect l="0" t="0" r="0" b="0"/>
              <a:pathLst>
                <a:path w="816" h="467" extrusionOk="0">
                  <a:moveTo>
                    <a:pt x="213" y="426"/>
                  </a:moveTo>
                  <a:lnTo>
                    <a:pt x="213" y="426"/>
                  </a:lnTo>
                  <a:lnTo>
                    <a:pt x="240" y="426"/>
                  </a:lnTo>
                  <a:lnTo>
                    <a:pt x="240" y="440"/>
                  </a:lnTo>
                  <a:lnTo>
                    <a:pt x="267" y="467"/>
                  </a:lnTo>
                  <a:lnTo>
                    <a:pt x="280" y="467"/>
                  </a:lnTo>
                  <a:lnTo>
                    <a:pt x="307" y="453"/>
                  </a:lnTo>
                  <a:lnTo>
                    <a:pt x="321" y="453"/>
                  </a:lnTo>
                  <a:lnTo>
                    <a:pt x="347" y="426"/>
                  </a:lnTo>
                  <a:lnTo>
                    <a:pt x="361" y="413"/>
                  </a:lnTo>
                  <a:lnTo>
                    <a:pt x="374" y="373"/>
                  </a:lnTo>
                  <a:lnTo>
                    <a:pt x="401" y="386"/>
                  </a:lnTo>
                  <a:lnTo>
                    <a:pt x="468" y="400"/>
                  </a:lnTo>
                  <a:lnTo>
                    <a:pt x="495" y="400"/>
                  </a:lnTo>
                  <a:lnTo>
                    <a:pt x="534" y="413"/>
                  </a:lnTo>
                  <a:lnTo>
                    <a:pt x="547" y="400"/>
                  </a:lnTo>
                  <a:lnTo>
                    <a:pt x="574" y="413"/>
                  </a:lnTo>
                  <a:lnTo>
                    <a:pt x="601" y="440"/>
                  </a:lnTo>
                  <a:lnTo>
                    <a:pt x="614" y="426"/>
                  </a:lnTo>
                  <a:lnTo>
                    <a:pt x="628" y="373"/>
                  </a:lnTo>
                  <a:lnTo>
                    <a:pt x="655" y="386"/>
                  </a:lnTo>
                  <a:lnTo>
                    <a:pt x="695" y="373"/>
                  </a:lnTo>
                  <a:lnTo>
                    <a:pt x="722" y="348"/>
                  </a:lnTo>
                  <a:lnTo>
                    <a:pt x="749" y="334"/>
                  </a:lnTo>
                  <a:lnTo>
                    <a:pt x="735" y="321"/>
                  </a:lnTo>
                  <a:lnTo>
                    <a:pt x="762" y="281"/>
                  </a:lnTo>
                  <a:lnTo>
                    <a:pt x="776" y="240"/>
                  </a:lnTo>
                  <a:lnTo>
                    <a:pt x="789" y="240"/>
                  </a:lnTo>
                  <a:lnTo>
                    <a:pt x="816" y="227"/>
                  </a:lnTo>
                  <a:lnTo>
                    <a:pt x="816" y="213"/>
                  </a:lnTo>
                  <a:lnTo>
                    <a:pt x="789" y="200"/>
                  </a:lnTo>
                  <a:lnTo>
                    <a:pt x="789" y="173"/>
                  </a:lnTo>
                  <a:lnTo>
                    <a:pt x="749" y="162"/>
                  </a:lnTo>
                  <a:lnTo>
                    <a:pt x="722" y="148"/>
                  </a:lnTo>
                  <a:lnTo>
                    <a:pt x="682" y="173"/>
                  </a:lnTo>
                  <a:lnTo>
                    <a:pt x="682" y="148"/>
                  </a:lnTo>
                  <a:lnTo>
                    <a:pt x="655" y="135"/>
                  </a:lnTo>
                  <a:lnTo>
                    <a:pt x="682" y="121"/>
                  </a:lnTo>
                  <a:lnTo>
                    <a:pt x="668" y="108"/>
                  </a:lnTo>
                  <a:lnTo>
                    <a:pt x="641" y="121"/>
                  </a:lnTo>
                  <a:lnTo>
                    <a:pt x="628" y="108"/>
                  </a:lnTo>
                  <a:lnTo>
                    <a:pt x="601" y="108"/>
                  </a:lnTo>
                  <a:lnTo>
                    <a:pt x="561" y="94"/>
                  </a:lnTo>
                  <a:lnTo>
                    <a:pt x="587" y="135"/>
                  </a:lnTo>
                  <a:lnTo>
                    <a:pt x="561" y="135"/>
                  </a:lnTo>
                  <a:lnTo>
                    <a:pt x="547" y="173"/>
                  </a:lnTo>
                  <a:lnTo>
                    <a:pt x="520" y="135"/>
                  </a:lnTo>
                  <a:lnTo>
                    <a:pt x="495" y="108"/>
                  </a:lnTo>
                  <a:lnTo>
                    <a:pt x="509" y="81"/>
                  </a:lnTo>
                  <a:lnTo>
                    <a:pt x="495" y="68"/>
                  </a:lnTo>
                  <a:lnTo>
                    <a:pt x="428" y="54"/>
                  </a:lnTo>
                  <a:lnTo>
                    <a:pt x="374" y="41"/>
                  </a:lnTo>
                  <a:lnTo>
                    <a:pt x="374" y="0"/>
                  </a:lnTo>
                  <a:lnTo>
                    <a:pt x="347" y="0"/>
                  </a:lnTo>
                  <a:lnTo>
                    <a:pt x="334" y="41"/>
                  </a:lnTo>
                  <a:lnTo>
                    <a:pt x="307" y="27"/>
                  </a:lnTo>
                  <a:lnTo>
                    <a:pt x="307" y="41"/>
                  </a:lnTo>
                  <a:lnTo>
                    <a:pt x="280" y="0"/>
                  </a:lnTo>
                  <a:lnTo>
                    <a:pt x="253" y="0"/>
                  </a:lnTo>
                  <a:lnTo>
                    <a:pt x="253" y="27"/>
                  </a:lnTo>
                  <a:lnTo>
                    <a:pt x="213" y="54"/>
                  </a:lnTo>
                  <a:lnTo>
                    <a:pt x="173" y="68"/>
                  </a:lnTo>
                  <a:lnTo>
                    <a:pt x="132" y="94"/>
                  </a:lnTo>
                  <a:lnTo>
                    <a:pt x="94" y="135"/>
                  </a:lnTo>
                  <a:lnTo>
                    <a:pt x="54" y="135"/>
                  </a:lnTo>
                  <a:lnTo>
                    <a:pt x="27" y="162"/>
                  </a:lnTo>
                  <a:lnTo>
                    <a:pt x="13" y="162"/>
                  </a:lnTo>
                  <a:lnTo>
                    <a:pt x="0" y="187"/>
                  </a:lnTo>
                  <a:lnTo>
                    <a:pt x="27" y="200"/>
                  </a:lnTo>
                  <a:lnTo>
                    <a:pt x="54" y="227"/>
                  </a:lnTo>
                  <a:lnTo>
                    <a:pt x="40" y="254"/>
                  </a:lnTo>
                  <a:lnTo>
                    <a:pt x="67" y="281"/>
                  </a:lnTo>
                  <a:lnTo>
                    <a:pt x="81" y="334"/>
                  </a:lnTo>
                  <a:lnTo>
                    <a:pt x="106" y="334"/>
                  </a:lnTo>
                  <a:lnTo>
                    <a:pt x="146" y="373"/>
                  </a:lnTo>
                  <a:lnTo>
                    <a:pt x="173" y="400"/>
                  </a:lnTo>
                  <a:lnTo>
                    <a:pt x="200" y="400"/>
                  </a:lnTo>
                  <a:lnTo>
                    <a:pt x="213" y="426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757">
              <a:extLst>
                <a:ext uri="{FF2B5EF4-FFF2-40B4-BE49-F238E27FC236}">
                  <a16:creationId xmlns:a16="http://schemas.microsoft.com/office/drawing/2014/main" id="{695FE405-D844-4CAD-A860-66ECDCEEFB48}"/>
                </a:ext>
              </a:extLst>
            </p:cNvPr>
            <p:cNvSpPr/>
            <p:nvPr/>
          </p:nvSpPr>
          <p:spPr>
            <a:xfrm>
              <a:off x="7776940" y="5811007"/>
              <a:ext cx="195237" cy="135988"/>
            </a:xfrm>
            <a:custGeom>
              <a:avLst/>
              <a:gdLst/>
              <a:ahLst/>
              <a:cxnLst/>
              <a:rect l="0" t="0" r="0" b="0"/>
              <a:pathLst>
                <a:path w="267" h="186" extrusionOk="0">
                  <a:moveTo>
                    <a:pt x="52" y="0"/>
                  </a:moveTo>
                  <a:lnTo>
                    <a:pt x="27" y="13"/>
                  </a:lnTo>
                  <a:lnTo>
                    <a:pt x="14" y="27"/>
                  </a:lnTo>
                  <a:lnTo>
                    <a:pt x="0" y="40"/>
                  </a:lnTo>
                  <a:lnTo>
                    <a:pt x="0" y="54"/>
                  </a:lnTo>
                  <a:lnTo>
                    <a:pt x="27" y="40"/>
                  </a:lnTo>
                  <a:lnTo>
                    <a:pt x="52" y="40"/>
                  </a:lnTo>
                  <a:lnTo>
                    <a:pt x="52" y="54"/>
                  </a:lnTo>
                  <a:lnTo>
                    <a:pt x="79" y="67"/>
                  </a:lnTo>
                  <a:lnTo>
                    <a:pt x="92" y="81"/>
                  </a:lnTo>
                  <a:lnTo>
                    <a:pt x="106" y="81"/>
                  </a:lnTo>
                  <a:lnTo>
                    <a:pt x="119" y="92"/>
                  </a:lnTo>
                  <a:lnTo>
                    <a:pt x="119" y="105"/>
                  </a:lnTo>
                  <a:lnTo>
                    <a:pt x="159" y="105"/>
                  </a:lnTo>
                  <a:lnTo>
                    <a:pt x="173" y="105"/>
                  </a:lnTo>
                  <a:lnTo>
                    <a:pt x="200" y="119"/>
                  </a:lnTo>
                  <a:lnTo>
                    <a:pt x="200" y="132"/>
                  </a:lnTo>
                  <a:lnTo>
                    <a:pt x="213" y="146"/>
                  </a:lnTo>
                  <a:lnTo>
                    <a:pt x="213" y="159"/>
                  </a:lnTo>
                  <a:lnTo>
                    <a:pt x="240" y="159"/>
                  </a:lnTo>
                  <a:lnTo>
                    <a:pt x="227" y="173"/>
                  </a:lnTo>
                  <a:lnTo>
                    <a:pt x="240" y="186"/>
                  </a:lnTo>
                  <a:lnTo>
                    <a:pt x="253" y="159"/>
                  </a:lnTo>
                  <a:lnTo>
                    <a:pt x="267" y="159"/>
                  </a:lnTo>
                  <a:lnTo>
                    <a:pt x="267" y="132"/>
                  </a:lnTo>
                  <a:lnTo>
                    <a:pt x="240" y="119"/>
                  </a:lnTo>
                  <a:lnTo>
                    <a:pt x="227" y="119"/>
                  </a:lnTo>
                  <a:lnTo>
                    <a:pt x="213" y="105"/>
                  </a:lnTo>
                  <a:lnTo>
                    <a:pt x="200" y="105"/>
                  </a:lnTo>
                  <a:lnTo>
                    <a:pt x="186" y="81"/>
                  </a:lnTo>
                  <a:lnTo>
                    <a:pt x="200" y="67"/>
                  </a:lnTo>
                  <a:lnTo>
                    <a:pt x="173" y="40"/>
                  </a:lnTo>
                  <a:lnTo>
                    <a:pt x="173" y="54"/>
                  </a:lnTo>
                  <a:lnTo>
                    <a:pt x="119" y="54"/>
                  </a:lnTo>
                  <a:lnTo>
                    <a:pt x="106" y="40"/>
                  </a:lnTo>
                  <a:lnTo>
                    <a:pt x="92" y="40"/>
                  </a:lnTo>
                  <a:lnTo>
                    <a:pt x="79" y="27"/>
                  </a:lnTo>
                  <a:lnTo>
                    <a:pt x="65" y="27"/>
                  </a:lnTo>
                  <a:lnTo>
                    <a:pt x="65" y="13"/>
                  </a:lnTo>
                  <a:lnTo>
                    <a:pt x="52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758">
              <a:extLst>
                <a:ext uri="{FF2B5EF4-FFF2-40B4-BE49-F238E27FC236}">
                  <a16:creationId xmlns:a16="http://schemas.microsoft.com/office/drawing/2014/main" id="{745700BA-EB49-4FC5-882E-B5384EA74F5C}"/>
                </a:ext>
              </a:extLst>
            </p:cNvPr>
            <p:cNvSpPr/>
            <p:nvPr/>
          </p:nvSpPr>
          <p:spPr>
            <a:xfrm>
              <a:off x="8049978" y="6035241"/>
              <a:ext cx="19084" cy="27488"/>
            </a:xfrm>
            <a:custGeom>
              <a:avLst/>
              <a:gdLst/>
              <a:ahLst/>
              <a:cxnLst/>
              <a:rect l="0" t="0" r="0" b="0"/>
              <a:pathLst>
                <a:path w="27" h="38" extrusionOk="0">
                  <a:moveTo>
                    <a:pt x="27" y="0"/>
                  </a:moveTo>
                  <a:lnTo>
                    <a:pt x="0" y="38"/>
                  </a:lnTo>
                  <a:lnTo>
                    <a:pt x="27" y="25"/>
                  </a:lnTo>
                  <a:lnTo>
                    <a:pt x="27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759">
              <a:extLst>
                <a:ext uri="{FF2B5EF4-FFF2-40B4-BE49-F238E27FC236}">
                  <a16:creationId xmlns:a16="http://schemas.microsoft.com/office/drawing/2014/main" id="{EFABFC0A-740F-49F2-845C-11109A29CA29}"/>
                </a:ext>
              </a:extLst>
            </p:cNvPr>
            <p:cNvSpPr/>
            <p:nvPr/>
          </p:nvSpPr>
          <p:spPr>
            <a:xfrm>
              <a:off x="8091081" y="6014988"/>
              <a:ext cx="38167" cy="47741"/>
            </a:xfrm>
            <a:custGeom>
              <a:avLst/>
              <a:gdLst/>
              <a:ahLst/>
              <a:cxnLst/>
              <a:rect l="0" t="0" r="0" b="0"/>
              <a:pathLst>
                <a:path w="54" h="67" extrusionOk="0">
                  <a:moveTo>
                    <a:pt x="27" y="0"/>
                  </a:moveTo>
                  <a:lnTo>
                    <a:pt x="0" y="27"/>
                  </a:lnTo>
                  <a:lnTo>
                    <a:pt x="27" y="67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6" y="37"/>
                  </a:lnTo>
                  <a:lnTo>
                    <a:pt x="40" y="31"/>
                  </a:lnTo>
                  <a:lnTo>
                    <a:pt x="35" y="25"/>
                  </a:lnTo>
                  <a:lnTo>
                    <a:pt x="29" y="19"/>
                  </a:lnTo>
                  <a:lnTo>
                    <a:pt x="27" y="15"/>
                  </a:lnTo>
                  <a:lnTo>
                    <a:pt x="25" y="12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2"/>
                  </a:lnTo>
                  <a:lnTo>
                    <a:pt x="27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760">
              <a:extLst>
                <a:ext uri="{FF2B5EF4-FFF2-40B4-BE49-F238E27FC236}">
                  <a16:creationId xmlns:a16="http://schemas.microsoft.com/office/drawing/2014/main" id="{1B80DCC3-00D5-49B4-AEDB-B3913C7C1B8E}"/>
                </a:ext>
              </a:extLst>
            </p:cNvPr>
            <p:cNvSpPr/>
            <p:nvPr/>
          </p:nvSpPr>
          <p:spPr>
            <a:xfrm>
              <a:off x="7991260" y="5926741"/>
              <a:ext cx="39634" cy="39061"/>
            </a:xfrm>
            <a:custGeom>
              <a:avLst/>
              <a:gdLst/>
              <a:ahLst/>
              <a:cxnLst/>
              <a:rect l="0" t="0" r="0" b="0"/>
              <a:pathLst>
                <a:path w="54" h="54" extrusionOk="0">
                  <a:moveTo>
                    <a:pt x="0" y="0"/>
                  </a:moveTo>
                  <a:lnTo>
                    <a:pt x="13" y="27"/>
                  </a:lnTo>
                  <a:lnTo>
                    <a:pt x="40" y="54"/>
                  </a:lnTo>
                  <a:lnTo>
                    <a:pt x="54" y="2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761">
              <a:extLst>
                <a:ext uri="{FF2B5EF4-FFF2-40B4-BE49-F238E27FC236}">
                  <a16:creationId xmlns:a16="http://schemas.microsoft.com/office/drawing/2014/main" id="{F6D69541-AFD1-4139-B384-08218CEA8F6A}"/>
                </a:ext>
              </a:extLst>
            </p:cNvPr>
            <p:cNvSpPr/>
            <p:nvPr/>
          </p:nvSpPr>
          <p:spPr>
            <a:xfrm>
              <a:off x="8039702" y="5965802"/>
              <a:ext cx="20552" cy="18807"/>
            </a:xfrm>
            <a:custGeom>
              <a:avLst/>
              <a:gdLst/>
              <a:ahLst/>
              <a:cxnLst/>
              <a:rect l="0" t="0" r="0" b="0"/>
              <a:pathLst>
                <a:path w="29" h="27" extrusionOk="0">
                  <a:moveTo>
                    <a:pt x="0" y="0"/>
                  </a:moveTo>
                  <a:lnTo>
                    <a:pt x="29" y="0"/>
                  </a:lnTo>
                  <a:lnTo>
                    <a:pt x="29" y="27"/>
                  </a:lnTo>
                  <a:lnTo>
                    <a:pt x="13" y="2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762">
              <a:extLst>
                <a:ext uri="{FF2B5EF4-FFF2-40B4-BE49-F238E27FC236}">
                  <a16:creationId xmlns:a16="http://schemas.microsoft.com/office/drawing/2014/main" id="{86938B99-C0A8-4334-A44C-AC276AD8DB52}"/>
                </a:ext>
              </a:extLst>
            </p:cNvPr>
            <p:cNvSpPr/>
            <p:nvPr/>
          </p:nvSpPr>
          <p:spPr>
            <a:xfrm>
              <a:off x="7882632" y="5552051"/>
              <a:ext cx="39634" cy="27488"/>
            </a:xfrm>
            <a:custGeom>
              <a:avLst/>
              <a:gdLst/>
              <a:ahLst/>
              <a:cxnLst/>
              <a:rect l="0" t="0" r="0" b="0"/>
              <a:pathLst>
                <a:path w="54" h="38" extrusionOk="0">
                  <a:moveTo>
                    <a:pt x="27" y="0"/>
                  </a:moveTo>
                  <a:lnTo>
                    <a:pt x="0" y="12"/>
                  </a:lnTo>
                  <a:lnTo>
                    <a:pt x="13" y="38"/>
                  </a:lnTo>
                  <a:lnTo>
                    <a:pt x="54" y="38"/>
                  </a:lnTo>
                  <a:lnTo>
                    <a:pt x="54" y="0"/>
                  </a:lnTo>
                  <a:lnTo>
                    <a:pt x="27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763">
              <a:extLst>
                <a:ext uri="{FF2B5EF4-FFF2-40B4-BE49-F238E27FC236}">
                  <a16:creationId xmlns:a16="http://schemas.microsoft.com/office/drawing/2014/main" id="{86AABF1D-3544-423A-A7F7-A1FA6BE463BB}"/>
                </a:ext>
              </a:extLst>
            </p:cNvPr>
            <p:cNvSpPr/>
            <p:nvPr/>
          </p:nvSpPr>
          <p:spPr>
            <a:xfrm>
              <a:off x="7589043" y="5038482"/>
              <a:ext cx="628282" cy="462937"/>
            </a:xfrm>
            <a:custGeom>
              <a:avLst/>
              <a:gdLst/>
              <a:ahLst/>
              <a:cxnLst/>
              <a:rect l="0" t="0" r="0" b="0"/>
              <a:pathLst>
                <a:path w="856" h="641" extrusionOk="0">
                  <a:moveTo>
                    <a:pt x="40" y="132"/>
                  </a:moveTo>
                  <a:lnTo>
                    <a:pt x="80" y="132"/>
                  </a:lnTo>
                  <a:lnTo>
                    <a:pt x="94" y="159"/>
                  </a:lnTo>
                  <a:lnTo>
                    <a:pt x="67" y="173"/>
                  </a:lnTo>
                  <a:lnTo>
                    <a:pt x="107" y="186"/>
                  </a:lnTo>
                  <a:lnTo>
                    <a:pt x="134" y="173"/>
                  </a:lnTo>
                  <a:lnTo>
                    <a:pt x="228" y="173"/>
                  </a:lnTo>
                  <a:lnTo>
                    <a:pt x="255" y="186"/>
                  </a:lnTo>
                  <a:lnTo>
                    <a:pt x="309" y="159"/>
                  </a:lnTo>
                  <a:lnTo>
                    <a:pt x="347" y="159"/>
                  </a:lnTo>
                  <a:lnTo>
                    <a:pt x="361" y="146"/>
                  </a:lnTo>
                  <a:lnTo>
                    <a:pt x="414" y="159"/>
                  </a:lnTo>
                  <a:lnTo>
                    <a:pt x="455" y="146"/>
                  </a:lnTo>
                  <a:lnTo>
                    <a:pt x="482" y="106"/>
                  </a:lnTo>
                  <a:lnTo>
                    <a:pt x="495" y="81"/>
                  </a:lnTo>
                  <a:lnTo>
                    <a:pt x="535" y="54"/>
                  </a:lnTo>
                  <a:lnTo>
                    <a:pt x="589" y="27"/>
                  </a:lnTo>
                  <a:lnTo>
                    <a:pt x="629" y="13"/>
                  </a:lnTo>
                  <a:lnTo>
                    <a:pt x="683" y="27"/>
                  </a:lnTo>
                  <a:lnTo>
                    <a:pt x="708" y="0"/>
                  </a:lnTo>
                  <a:lnTo>
                    <a:pt x="722" y="27"/>
                  </a:lnTo>
                  <a:lnTo>
                    <a:pt x="735" y="13"/>
                  </a:lnTo>
                  <a:lnTo>
                    <a:pt x="748" y="40"/>
                  </a:lnTo>
                  <a:lnTo>
                    <a:pt x="842" y="40"/>
                  </a:lnTo>
                  <a:lnTo>
                    <a:pt x="856" y="94"/>
                  </a:lnTo>
                  <a:lnTo>
                    <a:pt x="802" y="106"/>
                  </a:lnTo>
                  <a:lnTo>
                    <a:pt x="789" y="159"/>
                  </a:lnTo>
                  <a:lnTo>
                    <a:pt x="802" y="240"/>
                  </a:lnTo>
                  <a:lnTo>
                    <a:pt x="748" y="294"/>
                  </a:lnTo>
                  <a:lnTo>
                    <a:pt x="775" y="307"/>
                  </a:lnTo>
                  <a:lnTo>
                    <a:pt x="856" y="374"/>
                  </a:lnTo>
                  <a:lnTo>
                    <a:pt x="829" y="374"/>
                  </a:lnTo>
                  <a:lnTo>
                    <a:pt x="789" y="401"/>
                  </a:lnTo>
                  <a:lnTo>
                    <a:pt x="762" y="374"/>
                  </a:lnTo>
                  <a:lnTo>
                    <a:pt x="722" y="388"/>
                  </a:lnTo>
                  <a:lnTo>
                    <a:pt x="708" y="415"/>
                  </a:lnTo>
                  <a:lnTo>
                    <a:pt x="670" y="428"/>
                  </a:lnTo>
                  <a:lnTo>
                    <a:pt x="629" y="455"/>
                  </a:lnTo>
                  <a:lnTo>
                    <a:pt x="629" y="482"/>
                  </a:lnTo>
                  <a:lnTo>
                    <a:pt x="603" y="482"/>
                  </a:lnTo>
                  <a:lnTo>
                    <a:pt x="616" y="520"/>
                  </a:lnTo>
                  <a:lnTo>
                    <a:pt x="629" y="560"/>
                  </a:lnTo>
                  <a:lnTo>
                    <a:pt x="589" y="574"/>
                  </a:lnTo>
                  <a:lnTo>
                    <a:pt x="508" y="601"/>
                  </a:lnTo>
                  <a:lnTo>
                    <a:pt x="441" y="574"/>
                  </a:lnTo>
                  <a:lnTo>
                    <a:pt x="428" y="587"/>
                  </a:lnTo>
                  <a:lnTo>
                    <a:pt x="388" y="560"/>
                  </a:lnTo>
                  <a:lnTo>
                    <a:pt x="334" y="574"/>
                  </a:lnTo>
                  <a:lnTo>
                    <a:pt x="282" y="614"/>
                  </a:lnTo>
                  <a:lnTo>
                    <a:pt x="242" y="628"/>
                  </a:lnTo>
                  <a:lnTo>
                    <a:pt x="201" y="628"/>
                  </a:lnTo>
                  <a:lnTo>
                    <a:pt x="215" y="641"/>
                  </a:lnTo>
                  <a:lnTo>
                    <a:pt x="174" y="641"/>
                  </a:lnTo>
                  <a:lnTo>
                    <a:pt x="174" y="628"/>
                  </a:lnTo>
                  <a:lnTo>
                    <a:pt x="174" y="574"/>
                  </a:lnTo>
                  <a:lnTo>
                    <a:pt x="148" y="574"/>
                  </a:lnTo>
                  <a:lnTo>
                    <a:pt x="148" y="547"/>
                  </a:lnTo>
                  <a:lnTo>
                    <a:pt x="121" y="520"/>
                  </a:lnTo>
                  <a:lnTo>
                    <a:pt x="94" y="520"/>
                  </a:lnTo>
                  <a:lnTo>
                    <a:pt x="54" y="482"/>
                  </a:lnTo>
                  <a:lnTo>
                    <a:pt x="80" y="468"/>
                  </a:lnTo>
                  <a:lnTo>
                    <a:pt x="67" y="428"/>
                  </a:lnTo>
                  <a:lnTo>
                    <a:pt x="54" y="388"/>
                  </a:lnTo>
                  <a:lnTo>
                    <a:pt x="67" y="374"/>
                  </a:lnTo>
                  <a:lnTo>
                    <a:pt x="80" y="374"/>
                  </a:lnTo>
                  <a:lnTo>
                    <a:pt x="94" y="361"/>
                  </a:lnTo>
                  <a:lnTo>
                    <a:pt x="107" y="334"/>
                  </a:lnTo>
                  <a:lnTo>
                    <a:pt x="121" y="307"/>
                  </a:lnTo>
                  <a:lnTo>
                    <a:pt x="107" y="307"/>
                  </a:lnTo>
                  <a:lnTo>
                    <a:pt x="94" y="280"/>
                  </a:lnTo>
                  <a:lnTo>
                    <a:pt x="67" y="267"/>
                  </a:lnTo>
                  <a:lnTo>
                    <a:pt x="27" y="240"/>
                  </a:lnTo>
                  <a:lnTo>
                    <a:pt x="13" y="200"/>
                  </a:lnTo>
                  <a:lnTo>
                    <a:pt x="0" y="173"/>
                  </a:lnTo>
                  <a:lnTo>
                    <a:pt x="27" y="159"/>
                  </a:lnTo>
                  <a:lnTo>
                    <a:pt x="40" y="132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764">
              <a:extLst>
                <a:ext uri="{FF2B5EF4-FFF2-40B4-BE49-F238E27FC236}">
                  <a16:creationId xmlns:a16="http://schemas.microsoft.com/office/drawing/2014/main" id="{9815BC31-8DC2-4DDD-BA12-45FA579ABB88}"/>
                </a:ext>
              </a:extLst>
            </p:cNvPr>
            <p:cNvSpPr/>
            <p:nvPr/>
          </p:nvSpPr>
          <p:spPr>
            <a:xfrm>
              <a:off x="7461332" y="5387130"/>
              <a:ext cx="255422" cy="230022"/>
            </a:xfrm>
            <a:custGeom>
              <a:avLst/>
              <a:gdLst/>
              <a:ahLst/>
              <a:cxnLst/>
              <a:rect l="0" t="0" r="0" b="0"/>
              <a:pathLst>
                <a:path w="347" h="318" extrusionOk="0">
                  <a:moveTo>
                    <a:pt x="227" y="0"/>
                  </a:moveTo>
                  <a:lnTo>
                    <a:pt x="227" y="0"/>
                  </a:lnTo>
                  <a:lnTo>
                    <a:pt x="200" y="13"/>
                  </a:lnTo>
                  <a:lnTo>
                    <a:pt x="159" y="13"/>
                  </a:lnTo>
                  <a:lnTo>
                    <a:pt x="159" y="27"/>
                  </a:lnTo>
                  <a:lnTo>
                    <a:pt x="146" y="27"/>
                  </a:lnTo>
                  <a:lnTo>
                    <a:pt x="106" y="40"/>
                  </a:lnTo>
                  <a:lnTo>
                    <a:pt x="92" y="67"/>
                  </a:lnTo>
                  <a:lnTo>
                    <a:pt x="79" y="67"/>
                  </a:lnTo>
                  <a:lnTo>
                    <a:pt x="67" y="53"/>
                  </a:lnTo>
                  <a:lnTo>
                    <a:pt x="40" y="67"/>
                  </a:lnTo>
                  <a:lnTo>
                    <a:pt x="13" y="78"/>
                  </a:lnTo>
                  <a:lnTo>
                    <a:pt x="13" y="92"/>
                  </a:lnTo>
                  <a:lnTo>
                    <a:pt x="27" y="119"/>
                  </a:lnTo>
                  <a:lnTo>
                    <a:pt x="0" y="132"/>
                  </a:lnTo>
                  <a:lnTo>
                    <a:pt x="0" y="172"/>
                  </a:lnTo>
                  <a:lnTo>
                    <a:pt x="0" y="213"/>
                  </a:lnTo>
                  <a:lnTo>
                    <a:pt x="0" y="240"/>
                  </a:lnTo>
                  <a:lnTo>
                    <a:pt x="40" y="280"/>
                  </a:lnTo>
                  <a:lnTo>
                    <a:pt x="54" y="307"/>
                  </a:lnTo>
                  <a:lnTo>
                    <a:pt x="67" y="293"/>
                  </a:lnTo>
                  <a:lnTo>
                    <a:pt x="79" y="318"/>
                  </a:lnTo>
                  <a:lnTo>
                    <a:pt x="119" y="293"/>
                  </a:lnTo>
                  <a:lnTo>
                    <a:pt x="146" y="280"/>
                  </a:lnTo>
                  <a:lnTo>
                    <a:pt x="148" y="280"/>
                  </a:lnTo>
                  <a:lnTo>
                    <a:pt x="152" y="280"/>
                  </a:lnTo>
                  <a:lnTo>
                    <a:pt x="155" y="280"/>
                  </a:lnTo>
                  <a:lnTo>
                    <a:pt x="159" y="280"/>
                  </a:lnTo>
                  <a:lnTo>
                    <a:pt x="163" y="280"/>
                  </a:lnTo>
                  <a:lnTo>
                    <a:pt x="173" y="280"/>
                  </a:lnTo>
                  <a:lnTo>
                    <a:pt x="179" y="278"/>
                  </a:lnTo>
                  <a:lnTo>
                    <a:pt x="180" y="276"/>
                  </a:lnTo>
                  <a:lnTo>
                    <a:pt x="184" y="274"/>
                  </a:lnTo>
                  <a:lnTo>
                    <a:pt x="184" y="272"/>
                  </a:lnTo>
                  <a:lnTo>
                    <a:pt x="186" y="270"/>
                  </a:lnTo>
                  <a:lnTo>
                    <a:pt x="186" y="268"/>
                  </a:lnTo>
                  <a:lnTo>
                    <a:pt x="186" y="266"/>
                  </a:lnTo>
                  <a:lnTo>
                    <a:pt x="213" y="226"/>
                  </a:lnTo>
                  <a:lnTo>
                    <a:pt x="253" y="213"/>
                  </a:lnTo>
                  <a:lnTo>
                    <a:pt x="280" y="226"/>
                  </a:lnTo>
                  <a:lnTo>
                    <a:pt x="294" y="199"/>
                  </a:lnTo>
                  <a:lnTo>
                    <a:pt x="321" y="213"/>
                  </a:lnTo>
                  <a:lnTo>
                    <a:pt x="321" y="172"/>
                  </a:lnTo>
                  <a:lnTo>
                    <a:pt x="334" y="159"/>
                  </a:lnTo>
                  <a:lnTo>
                    <a:pt x="347" y="159"/>
                  </a:lnTo>
                  <a:lnTo>
                    <a:pt x="347" y="146"/>
                  </a:lnTo>
                  <a:lnTo>
                    <a:pt x="347" y="92"/>
                  </a:lnTo>
                  <a:lnTo>
                    <a:pt x="321" y="92"/>
                  </a:lnTo>
                  <a:lnTo>
                    <a:pt x="321" y="67"/>
                  </a:lnTo>
                  <a:lnTo>
                    <a:pt x="294" y="40"/>
                  </a:lnTo>
                  <a:lnTo>
                    <a:pt x="267" y="40"/>
                  </a:lnTo>
                  <a:lnTo>
                    <a:pt x="227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765">
              <a:extLst>
                <a:ext uri="{FF2B5EF4-FFF2-40B4-BE49-F238E27FC236}">
                  <a16:creationId xmlns:a16="http://schemas.microsoft.com/office/drawing/2014/main" id="{44A2AD96-45AD-43DB-A641-E58C2F0EB491}"/>
                </a:ext>
              </a:extLst>
            </p:cNvPr>
            <p:cNvSpPr/>
            <p:nvPr/>
          </p:nvSpPr>
          <p:spPr>
            <a:xfrm>
              <a:off x="7343896" y="4506105"/>
              <a:ext cx="921869" cy="668366"/>
            </a:xfrm>
            <a:custGeom>
              <a:avLst/>
              <a:gdLst/>
              <a:ahLst/>
              <a:cxnLst/>
              <a:rect l="0" t="0" r="0" b="0"/>
              <a:pathLst>
                <a:path w="1255" h="923" extrusionOk="0">
                  <a:moveTo>
                    <a:pt x="0" y="562"/>
                  </a:moveTo>
                  <a:lnTo>
                    <a:pt x="27" y="589"/>
                  </a:lnTo>
                  <a:lnTo>
                    <a:pt x="53" y="603"/>
                  </a:lnTo>
                  <a:lnTo>
                    <a:pt x="80" y="603"/>
                  </a:lnTo>
                  <a:lnTo>
                    <a:pt x="80" y="616"/>
                  </a:lnTo>
                  <a:lnTo>
                    <a:pt x="94" y="643"/>
                  </a:lnTo>
                  <a:lnTo>
                    <a:pt x="80" y="668"/>
                  </a:lnTo>
                  <a:lnTo>
                    <a:pt x="134" y="681"/>
                  </a:lnTo>
                  <a:lnTo>
                    <a:pt x="188" y="708"/>
                  </a:lnTo>
                  <a:lnTo>
                    <a:pt x="174" y="735"/>
                  </a:lnTo>
                  <a:lnTo>
                    <a:pt x="201" y="748"/>
                  </a:lnTo>
                  <a:lnTo>
                    <a:pt x="174" y="762"/>
                  </a:lnTo>
                  <a:lnTo>
                    <a:pt x="188" y="775"/>
                  </a:lnTo>
                  <a:lnTo>
                    <a:pt x="215" y="775"/>
                  </a:lnTo>
                  <a:lnTo>
                    <a:pt x="228" y="802"/>
                  </a:lnTo>
                  <a:lnTo>
                    <a:pt x="268" y="802"/>
                  </a:lnTo>
                  <a:lnTo>
                    <a:pt x="293" y="816"/>
                  </a:lnTo>
                  <a:lnTo>
                    <a:pt x="307" y="789"/>
                  </a:lnTo>
                  <a:lnTo>
                    <a:pt x="307" y="775"/>
                  </a:lnTo>
                  <a:lnTo>
                    <a:pt x="320" y="775"/>
                  </a:lnTo>
                  <a:lnTo>
                    <a:pt x="334" y="789"/>
                  </a:lnTo>
                  <a:lnTo>
                    <a:pt x="374" y="789"/>
                  </a:lnTo>
                  <a:lnTo>
                    <a:pt x="347" y="802"/>
                  </a:lnTo>
                  <a:lnTo>
                    <a:pt x="334" y="829"/>
                  </a:lnTo>
                  <a:lnTo>
                    <a:pt x="361" y="842"/>
                  </a:lnTo>
                  <a:lnTo>
                    <a:pt x="374" y="842"/>
                  </a:lnTo>
                  <a:lnTo>
                    <a:pt x="374" y="856"/>
                  </a:lnTo>
                  <a:lnTo>
                    <a:pt x="374" y="869"/>
                  </a:lnTo>
                  <a:lnTo>
                    <a:pt x="414" y="869"/>
                  </a:lnTo>
                  <a:lnTo>
                    <a:pt x="428" y="896"/>
                  </a:lnTo>
                  <a:lnTo>
                    <a:pt x="401" y="910"/>
                  </a:lnTo>
                  <a:lnTo>
                    <a:pt x="441" y="923"/>
                  </a:lnTo>
                  <a:lnTo>
                    <a:pt x="468" y="910"/>
                  </a:lnTo>
                  <a:lnTo>
                    <a:pt x="562" y="910"/>
                  </a:lnTo>
                  <a:lnTo>
                    <a:pt x="589" y="923"/>
                  </a:lnTo>
                  <a:lnTo>
                    <a:pt x="641" y="896"/>
                  </a:lnTo>
                  <a:lnTo>
                    <a:pt x="681" y="896"/>
                  </a:lnTo>
                  <a:lnTo>
                    <a:pt x="695" y="883"/>
                  </a:lnTo>
                  <a:lnTo>
                    <a:pt x="748" y="896"/>
                  </a:lnTo>
                  <a:lnTo>
                    <a:pt x="789" y="883"/>
                  </a:lnTo>
                  <a:lnTo>
                    <a:pt x="816" y="842"/>
                  </a:lnTo>
                  <a:lnTo>
                    <a:pt x="829" y="816"/>
                  </a:lnTo>
                  <a:lnTo>
                    <a:pt x="869" y="789"/>
                  </a:lnTo>
                  <a:lnTo>
                    <a:pt x="923" y="762"/>
                  </a:lnTo>
                  <a:lnTo>
                    <a:pt x="961" y="748"/>
                  </a:lnTo>
                  <a:lnTo>
                    <a:pt x="1015" y="762"/>
                  </a:lnTo>
                  <a:lnTo>
                    <a:pt x="1042" y="735"/>
                  </a:lnTo>
                  <a:lnTo>
                    <a:pt x="1056" y="762"/>
                  </a:lnTo>
                  <a:lnTo>
                    <a:pt x="1069" y="748"/>
                  </a:lnTo>
                  <a:lnTo>
                    <a:pt x="1082" y="775"/>
                  </a:lnTo>
                  <a:lnTo>
                    <a:pt x="1176" y="775"/>
                  </a:lnTo>
                  <a:lnTo>
                    <a:pt x="1163" y="735"/>
                  </a:lnTo>
                  <a:lnTo>
                    <a:pt x="1176" y="722"/>
                  </a:lnTo>
                  <a:lnTo>
                    <a:pt x="1150" y="643"/>
                  </a:lnTo>
                  <a:lnTo>
                    <a:pt x="1163" y="616"/>
                  </a:lnTo>
                  <a:lnTo>
                    <a:pt x="1150" y="522"/>
                  </a:lnTo>
                  <a:lnTo>
                    <a:pt x="1176" y="522"/>
                  </a:lnTo>
                  <a:lnTo>
                    <a:pt x="1190" y="549"/>
                  </a:lnTo>
                  <a:lnTo>
                    <a:pt x="1255" y="535"/>
                  </a:lnTo>
                  <a:lnTo>
                    <a:pt x="1244" y="455"/>
                  </a:lnTo>
                  <a:lnTo>
                    <a:pt x="1244" y="441"/>
                  </a:lnTo>
                  <a:lnTo>
                    <a:pt x="1230" y="428"/>
                  </a:lnTo>
                  <a:lnTo>
                    <a:pt x="1176" y="428"/>
                  </a:lnTo>
                  <a:lnTo>
                    <a:pt x="1163" y="468"/>
                  </a:lnTo>
                  <a:lnTo>
                    <a:pt x="1123" y="468"/>
                  </a:lnTo>
                  <a:lnTo>
                    <a:pt x="1136" y="495"/>
                  </a:lnTo>
                  <a:lnTo>
                    <a:pt x="1082" y="495"/>
                  </a:lnTo>
                  <a:lnTo>
                    <a:pt x="1042" y="468"/>
                  </a:lnTo>
                  <a:lnTo>
                    <a:pt x="1029" y="441"/>
                  </a:lnTo>
                  <a:lnTo>
                    <a:pt x="1029" y="415"/>
                  </a:lnTo>
                  <a:lnTo>
                    <a:pt x="1002" y="361"/>
                  </a:lnTo>
                  <a:lnTo>
                    <a:pt x="988" y="296"/>
                  </a:lnTo>
                  <a:lnTo>
                    <a:pt x="988" y="255"/>
                  </a:lnTo>
                  <a:lnTo>
                    <a:pt x="975" y="242"/>
                  </a:lnTo>
                  <a:lnTo>
                    <a:pt x="961" y="188"/>
                  </a:lnTo>
                  <a:lnTo>
                    <a:pt x="923" y="188"/>
                  </a:lnTo>
                  <a:lnTo>
                    <a:pt x="883" y="134"/>
                  </a:lnTo>
                  <a:lnTo>
                    <a:pt x="829" y="94"/>
                  </a:lnTo>
                  <a:lnTo>
                    <a:pt x="802" y="54"/>
                  </a:lnTo>
                  <a:lnTo>
                    <a:pt x="762" y="0"/>
                  </a:lnTo>
                  <a:lnTo>
                    <a:pt x="722" y="13"/>
                  </a:lnTo>
                  <a:lnTo>
                    <a:pt x="681" y="40"/>
                  </a:lnTo>
                  <a:lnTo>
                    <a:pt x="681" y="67"/>
                  </a:lnTo>
                  <a:lnTo>
                    <a:pt x="614" y="94"/>
                  </a:lnTo>
                  <a:lnTo>
                    <a:pt x="576" y="107"/>
                  </a:lnTo>
                  <a:lnTo>
                    <a:pt x="535" y="148"/>
                  </a:lnTo>
                  <a:lnTo>
                    <a:pt x="522" y="148"/>
                  </a:lnTo>
                  <a:lnTo>
                    <a:pt x="495" y="134"/>
                  </a:lnTo>
                  <a:lnTo>
                    <a:pt x="468" y="107"/>
                  </a:lnTo>
                  <a:lnTo>
                    <a:pt x="428" y="134"/>
                  </a:lnTo>
                  <a:lnTo>
                    <a:pt x="374" y="134"/>
                  </a:lnTo>
                  <a:lnTo>
                    <a:pt x="307" y="134"/>
                  </a:lnTo>
                  <a:lnTo>
                    <a:pt x="293" y="148"/>
                  </a:lnTo>
                  <a:lnTo>
                    <a:pt x="280" y="148"/>
                  </a:lnTo>
                  <a:lnTo>
                    <a:pt x="268" y="188"/>
                  </a:lnTo>
                  <a:lnTo>
                    <a:pt x="228" y="201"/>
                  </a:lnTo>
                  <a:lnTo>
                    <a:pt x="188" y="242"/>
                  </a:lnTo>
                  <a:lnTo>
                    <a:pt x="174" y="296"/>
                  </a:lnTo>
                  <a:lnTo>
                    <a:pt x="161" y="361"/>
                  </a:lnTo>
                  <a:lnTo>
                    <a:pt x="134" y="415"/>
                  </a:lnTo>
                  <a:lnTo>
                    <a:pt x="121" y="428"/>
                  </a:lnTo>
                  <a:lnTo>
                    <a:pt x="121" y="482"/>
                  </a:lnTo>
                  <a:lnTo>
                    <a:pt x="107" y="522"/>
                  </a:lnTo>
                  <a:lnTo>
                    <a:pt x="67" y="522"/>
                  </a:lnTo>
                  <a:lnTo>
                    <a:pt x="40" y="549"/>
                  </a:lnTo>
                  <a:lnTo>
                    <a:pt x="13" y="535"/>
                  </a:lnTo>
                  <a:lnTo>
                    <a:pt x="0" y="562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766">
              <a:extLst>
                <a:ext uri="{FF2B5EF4-FFF2-40B4-BE49-F238E27FC236}">
                  <a16:creationId xmlns:a16="http://schemas.microsoft.com/office/drawing/2014/main" id="{7A6D037E-C19B-4190-991E-EA3F6EB36A9E}"/>
                </a:ext>
              </a:extLst>
            </p:cNvPr>
            <p:cNvSpPr/>
            <p:nvPr/>
          </p:nvSpPr>
          <p:spPr>
            <a:xfrm>
              <a:off x="8069062" y="5696719"/>
              <a:ext cx="98352" cy="56420"/>
            </a:xfrm>
            <a:custGeom>
              <a:avLst/>
              <a:gdLst/>
              <a:ahLst/>
              <a:cxnLst/>
              <a:rect l="0" t="0" r="0" b="0"/>
              <a:pathLst>
                <a:path w="135" h="78" extrusionOk="0">
                  <a:moveTo>
                    <a:pt x="68" y="0"/>
                  </a:moveTo>
                  <a:lnTo>
                    <a:pt x="108" y="40"/>
                  </a:lnTo>
                  <a:lnTo>
                    <a:pt x="135" y="65"/>
                  </a:lnTo>
                  <a:lnTo>
                    <a:pt x="121" y="78"/>
                  </a:lnTo>
                  <a:lnTo>
                    <a:pt x="54" y="78"/>
                  </a:lnTo>
                  <a:lnTo>
                    <a:pt x="81" y="51"/>
                  </a:lnTo>
                  <a:lnTo>
                    <a:pt x="54" y="51"/>
                  </a:lnTo>
                  <a:lnTo>
                    <a:pt x="54" y="65"/>
                  </a:lnTo>
                  <a:lnTo>
                    <a:pt x="27" y="65"/>
                  </a:lnTo>
                  <a:lnTo>
                    <a:pt x="0" y="40"/>
                  </a:lnTo>
                  <a:lnTo>
                    <a:pt x="41" y="27"/>
                  </a:lnTo>
                  <a:lnTo>
                    <a:pt x="68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767">
              <a:extLst>
                <a:ext uri="{FF2B5EF4-FFF2-40B4-BE49-F238E27FC236}">
                  <a16:creationId xmlns:a16="http://schemas.microsoft.com/office/drawing/2014/main" id="{279A2180-F817-47C0-99F8-94F2B9876F1C}"/>
                </a:ext>
              </a:extLst>
            </p:cNvPr>
            <p:cNvSpPr/>
            <p:nvPr/>
          </p:nvSpPr>
          <p:spPr>
            <a:xfrm>
              <a:off x="8098421" y="5811007"/>
              <a:ext cx="39634" cy="67994"/>
            </a:xfrm>
            <a:custGeom>
              <a:avLst/>
              <a:gdLst/>
              <a:ahLst/>
              <a:cxnLst/>
              <a:rect l="0" t="0" r="0" b="0"/>
              <a:pathLst>
                <a:path w="53" h="94" extrusionOk="0">
                  <a:moveTo>
                    <a:pt x="13" y="0"/>
                  </a:moveTo>
                  <a:lnTo>
                    <a:pt x="0" y="27"/>
                  </a:lnTo>
                  <a:lnTo>
                    <a:pt x="27" y="40"/>
                  </a:lnTo>
                  <a:lnTo>
                    <a:pt x="13" y="81"/>
                  </a:lnTo>
                  <a:lnTo>
                    <a:pt x="27" y="94"/>
                  </a:lnTo>
                  <a:lnTo>
                    <a:pt x="53" y="54"/>
                  </a:lnTo>
                  <a:lnTo>
                    <a:pt x="53" y="1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768">
              <a:extLst>
                <a:ext uri="{FF2B5EF4-FFF2-40B4-BE49-F238E27FC236}">
                  <a16:creationId xmlns:a16="http://schemas.microsoft.com/office/drawing/2014/main" id="{4A583497-0CC1-4134-BC24-D36885D413C7}"/>
                </a:ext>
              </a:extLst>
            </p:cNvPr>
            <p:cNvSpPr/>
            <p:nvPr/>
          </p:nvSpPr>
          <p:spPr>
            <a:xfrm>
              <a:off x="7195632" y="3250389"/>
              <a:ext cx="540205" cy="329843"/>
            </a:xfrm>
            <a:custGeom>
              <a:avLst/>
              <a:gdLst/>
              <a:ahLst/>
              <a:cxnLst/>
              <a:rect l="0" t="0" r="0" b="0"/>
              <a:pathLst>
                <a:path w="735" h="455" extrusionOk="0">
                  <a:moveTo>
                    <a:pt x="14" y="455"/>
                  </a:moveTo>
                  <a:lnTo>
                    <a:pt x="14" y="428"/>
                  </a:lnTo>
                  <a:lnTo>
                    <a:pt x="0" y="361"/>
                  </a:lnTo>
                  <a:lnTo>
                    <a:pt x="0" y="294"/>
                  </a:lnTo>
                  <a:lnTo>
                    <a:pt x="14" y="267"/>
                  </a:lnTo>
                  <a:lnTo>
                    <a:pt x="14" y="215"/>
                  </a:lnTo>
                  <a:lnTo>
                    <a:pt x="27" y="148"/>
                  </a:lnTo>
                  <a:lnTo>
                    <a:pt x="81" y="121"/>
                  </a:lnTo>
                  <a:lnTo>
                    <a:pt x="121" y="108"/>
                  </a:lnTo>
                  <a:lnTo>
                    <a:pt x="148" y="135"/>
                  </a:lnTo>
                  <a:lnTo>
                    <a:pt x="188" y="175"/>
                  </a:lnTo>
                  <a:lnTo>
                    <a:pt x="202" y="215"/>
                  </a:lnTo>
                  <a:lnTo>
                    <a:pt x="269" y="227"/>
                  </a:lnTo>
                  <a:lnTo>
                    <a:pt x="294" y="188"/>
                  </a:lnTo>
                  <a:lnTo>
                    <a:pt x="321" y="135"/>
                  </a:lnTo>
                  <a:lnTo>
                    <a:pt x="307" y="135"/>
                  </a:lnTo>
                  <a:lnTo>
                    <a:pt x="294" y="81"/>
                  </a:lnTo>
                  <a:lnTo>
                    <a:pt x="294" y="41"/>
                  </a:lnTo>
                  <a:lnTo>
                    <a:pt x="361" y="0"/>
                  </a:lnTo>
                  <a:lnTo>
                    <a:pt x="415" y="0"/>
                  </a:lnTo>
                  <a:lnTo>
                    <a:pt x="469" y="41"/>
                  </a:lnTo>
                  <a:lnTo>
                    <a:pt x="522" y="67"/>
                  </a:lnTo>
                  <a:lnTo>
                    <a:pt x="549" y="41"/>
                  </a:lnTo>
                  <a:lnTo>
                    <a:pt x="603" y="41"/>
                  </a:lnTo>
                  <a:lnTo>
                    <a:pt x="643" y="54"/>
                  </a:lnTo>
                  <a:lnTo>
                    <a:pt x="657" y="108"/>
                  </a:lnTo>
                  <a:lnTo>
                    <a:pt x="657" y="161"/>
                  </a:lnTo>
                  <a:lnTo>
                    <a:pt x="684" y="161"/>
                  </a:lnTo>
                  <a:lnTo>
                    <a:pt x="710" y="202"/>
                  </a:lnTo>
                  <a:lnTo>
                    <a:pt x="735" y="240"/>
                  </a:lnTo>
                  <a:lnTo>
                    <a:pt x="735" y="280"/>
                  </a:lnTo>
                  <a:lnTo>
                    <a:pt x="710" y="334"/>
                  </a:lnTo>
                  <a:lnTo>
                    <a:pt x="710" y="361"/>
                  </a:lnTo>
                  <a:lnTo>
                    <a:pt x="670" y="361"/>
                  </a:lnTo>
                  <a:lnTo>
                    <a:pt x="630" y="348"/>
                  </a:lnTo>
                  <a:lnTo>
                    <a:pt x="630" y="401"/>
                  </a:lnTo>
                  <a:lnTo>
                    <a:pt x="616" y="388"/>
                  </a:lnTo>
                  <a:lnTo>
                    <a:pt x="603" y="401"/>
                  </a:lnTo>
                  <a:lnTo>
                    <a:pt x="590" y="401"/>
                  </a:lnTo>
                  <a:lnTo>
                    <a:pt x="536" y="361"/>
                  </a:lnTo>
                  <a:lnTo>
                    <a:pt x="495" y="348"/>
                  </a:lnTo>
                  <a:lnTo>
                    <a:pt x="469" y="334"/>
                  </a:lnTo>
                  <a:lnTo>
                    <a:pt x="428" y="334"/>
                  </a:lnTo>
                  <a:lnTo>
                    <a:pt x="388" y="294"/>
                  </a:lnTo>
                  <a:lnTo>
                    <a:pt x="374" y="334"/>
                  </a:lnTo>
                  <a:lnTo>
                    <a:pt x="334" y="334"/>
                  </a:lnTo>
                  <a:lnTo>
                    <a:pt x="294" y="321"/>
                  </a:lnTo>
                  <a:lnTo>
                    <a:pt x="255" y="334"/>
                  </a:lnTo>
                  <a:lnTo>
                    <a:pt x="202" y="334"/>
                  </a:lnTo>
                  <a:lnTo>
                    <a:pt x="148" y="348"/>
                  </a:lnTo>
                  <a:lnTo>
                    <a:pt x="94" y="361"/>
                  </a:lnTo>
                  <a:lnTo>
                    <a:pt x="40" y="401"/>
                  </a:lnTo>
                  <a:lnTo>
                    <a:pt x="40" y="403"/>
                  </a:lnTo>
                  <a:lnTo>
                    <a:pt x="39" y="403"/>
                  </a:lnTo>
                  <a:lnTo>
                    <a:pt x="39" y="405"/>
                  </a:lnTo>
                  <a:lnTo>
                    <a:pt x="35" y="411"/>
                  </a:lnTo>
                  <a:lnTo>
                    <a:pt x="33" y="419"/>
                  </a:lnTo>
                  <a:lnTo>
                    <a:pt x="29" y="426"/>
                  </a:lnTo>
                  <a:lnTo>
                    <a:pt x="23" y="434"/>
                  </a:lnTo>
                  <a:lnTo>
                    <a:pt x="19" y="444"/>
                  </a:lnTo>
                  <a:lnTo>
                    <a:pt x="14" y="455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769">
              <a:extLst>
                <a:ext uri="{FF2B5EF4-FFF2-40B4-BE49-F238E27FC236}">
                  <a16:creationId xmlns:a16="http://schemas.microsoft.com/office/drawing/2014/main" id="{1AC2FEB9-CF36-40A8-BB4A-F6CB1E980635}"/>
                </a:ext>
              </a:extLst>
            </p:cNvPr>
            <p:cNvSpPr/>
            <p:nvPr/>
          </p:nvSpPr>
          <p:spPr>
            <a:xfrm>
              <a:off x="6950487" y="4565418"/>
              <a:ext cx="598922" cy="415196"/>
            </a:xfrm>
            <a:custGeom>
              <a:avLst/>
              <a:gdLst/>
              <a:ahLst/>
              <a:cxnLst/>
              <a:rect l="0" t="0" r="0" b="0"/>
              <a:pathLst>
                <a:path w="816" h="573" extrusionOk="0">
                  <a:moveTo>
                    <a:pt x="0" y="401"/>
                  </a:moveTo>
                  <a:lnTo>
                    <a:pt x="14" y="401"/>
                  </a:lnTo>
                  <a:lnTo>
                    <a:pt x="27" y="428"/>
                  </a:lnTo>
                  <a:lnTo>
                    <a:pt x="40" y="441"/>
                  </a:lnTo>
                  <a:lnTo>
                    <a:pt x="27" y="454"/>
                  </a:lnTo>
                  <a:lnTo>
                    <a:pt x="67" y="479"/>
                  </a:lnTo>
                  <a:lnTo>
                    <a:pt x="94" y="479"/>
                  </a:lnTo>
                  <a:lnTo>
                    <a:pt x="121" y="506"/>
                  </a:lnTo>
                  <a:lnTo>
                    <a:pt x="161" y="547"/>
                  </a:lnTo>
                  <a:lnTo>
                    <a:pt x="202" y="547"/>
                  </a:lnTo>
                  <a:lnTo>
                    <a:pt x="215" y="573"/>
                  </a:lnTo>
                  <a:lnTo>
                    <a:pt x="307" y="573"/>
                  </a:lnTo>
                  <a:lnTo>
                    <a:pt x="334" y="533"/>
                  </a:lnTo>
                  <a:lnTo>
                    <a:pt x="361" y="560"/>
                  </a:lnTo>
                  <a:lnTo>
                    <a:pt x="361" y="547"/>
                  </a:lnTo>
                  <a:lnTo>
                    <a:pt x="388" y="506"/>
                  </a:lnTo>
                  <a:lnTo>
                    <a:pt x="390" y="508"/>
                  </a:lnTo>
                  <a:lnTo>
                    <a:pt x="392" y="508"/>
                  </a:lnTo>
                  <a:lnTo>
                    <a:pt x="398" y="510"/>
                  </a:lnTo>
                  <a:lnTo>
                    <a:pt x="403" y="514"/>
                  </a:lnTo>
                  <a:lnTo>
                    <a:pt x="409" y="516"/>
                  </a:lnTo>
                  <a:lnTo>
                    <a:pt x="417" y="518"/>
                  </a:lnTo>
                  <a:lnTo>
                    <a:pt x="422" y="520"/>
                  </a:lnTo>
                  <a:lnTo>
                    <a:pt x="428" y="520"/>
                  </a:lnTo>
                  <a:lnTo>
                    <a:pt x="428" y="518"/>
                  </a:lnTo>
                  <a:lnTo>
                    <a:pt x="430" y="514"/>
                  </a:lnTo>
                  <a:lnTo>
                    <a:pt x="432" y="506"/>
                  </a:lnTo>
                  <a:lnTo>
                    <a:pt x="436" y="497"/>
                  </a:lnTo>
                  <a:lnTo>
                    <a:pt x="442" y="489"/>
                  </a:lnTo>
                  <a:lnTo>
                    <a:pt x="447" y="479"/>
                  </a:lnTo>
                  <a:lnTo>
                    <a:pt x="449" y="476"/>
                  </a:lnTo>
                  <a:lnTo>
                    <a:pt x="451" y="474"/>
                  </a:lnTo>
                  <a:lnTo>
                    <a:pt x="453" y="470"/>
                  </a:lnTo>
                  <a:lnTo>
                    <a:pt x="453" y="468"/>
                  </a:lnTo>
                  <a:lnTo>
                    <a:pt x="455" y="468"/>
                  </a:lnTo>
                  <a:lnTo>
                    <a:pt x="455" y="466"/>
                  </a:lnTo>
                  <a:lnTo>
                    <a:pt x="482" y="479"/>
                  </a:lnTo>
                  <a:lnTo>
                    <a:pt x="522" y="466"/>
                  </a:lnTo>
                  <a:lnTo>
                    <a:pt x="536" y="479"/>
                  </a:lnTo>
                  <a:lnTo>
                    <a:pt x="549" y="454"/>
                  </a:lnTo>
                  <a:lnTo>
                    <a:pt x="576" y="466"/>
                  </a:lnTo>
                  <a:lnTo>
                    <a:pt x="603" y="441"/>
                  </a:lnTo>
                  <a:lnTo>
                    <a:pt x="643" y="441"/>
                  </a:lnTo>
                  <a:lnTo>
                    <a:pt x="657" y="401"/>
                  </a:lnTo>
                  <a:lnTo>
                    <a:pt x="657" y="347"/>
                  </a:lnTo>
                  <a:lnTo>
                    <a:pt x="670" y="334"/>
                  </a:lnTo>
                  <a:lnTo>
                    <a:pt x="695" y="280"/>
                  </a:lnTo>
                  <a:lnTo>
                    <a:pt x="708" y="213"/>
                  </a:lnTo>
                  <a:lnTo>
                    <a:pt x="722" y="161"/>
                  </a:lnTo>
                  <a:lnTo>
                    <a:pt x="749" y="147"/>
                  </a:lnTo>
                  <a:lnTo>
                    <a:pt x="762" y="120"/>
                  </a:lnTo>
                  <a:lnTo>
                    <a:pt x="803" y="107"/>
                  </a:lnTo>
                  <a:lnTo>
                    <a:pt x="816" y="67"/>
                  </a:lnTo>
                  <a:lnTo>
                    <a:pt x="789" y="53"/>
                  </a:lnTo>
                  <a:lnTo>
                    <a:pt x="762" y="67"/>
                  </a:lnTo>
                  <a:lnTo>
                    <a:pt x="749" y="26"/>
                  </a:lnTo>
                  <a:lnTo>
                    <a:pt x="735" y="26"/>
                  </a:lnTo>
                  <a:lnTo>
                    <a:pt x="708" y="13"/>
                  </a:lnTo>
                  <a:lnTo>
                    <a:pt x="670" y="26"/>
                  </a:lnTo>
                  <a:lnTo>
                    <a:pt x="630" y="13"/>
                  </a:lnTo>
                  <a:lnTo>
                    <a:pt x="616" y="0"/>
                  </a:lnTo>
                  <a:lnTo>
                    <a:pt x="576" y="13"/>
                  </a:lnTo>
                  <a:lnTo>
                    <a:pt x="549" y="0"/>
                  </a:lnTo>
                  <a:lnTo>
                    <a:pt x="495" y="13"/>
                  </a:lnTo>
                  <a:lnTo>
                    <a:pt x="495" y="40"/>
                  </a:lnTo>
                  <a:lnTo>
                    <a:pt x="482" y="67"/>
                  </a:lnTo>
                  <a:lnTo>
                    <a:pt x="455" y="94"/>
                  </a:lnTo>
                  <a:lnTo>
                    <a:pt x="442" y="107"/>
                  </a:lnTo>
                  <a:lnTo>
                    <a:pt x="415" y="94"/>
                  </a:lnTo>
                  <a:lnTo>
                    <a:pt x="388" y="120"/>
                  </a:lnTo>
                  <a:lnTo>
                    <a:pt x="361" y="134"/>
                  </a:lnTo>
                  <a:lnTo>
                    <a:pt x="321" y="134"/>
                  </a:lnTo>
                  <a:lnTo>
                    <a:pt x="307" y="147"/>
                  </a:lnTo>
                  <a:lnTo>
                    <a:pt x="307" y="186"/>
                  </a:lnTo>
                  <a:lnTo>
                    <a:pt x="269" y="199"/>
                  </a:lnTo>
                  <a:lnTo>
                    <a:pt x="215" y="213"/>
                  </a:lnTo>
                  <a:lnTo>
                    <a:pt x="175" y="213"/>
                  </a:lnTo>
                  <a:lnTo>
                    <a:pt x="148" y="186"/>
                  </a:lnTo>
                  <a:lnTo>
                    <a:pt x="108" y="161"/>
                  </a:lnTo>
                  <a:lnTo>
                    <a:pt x="94" y="174"/>
                  </a:lnTo>
                  <a:lnTo>
                    <a:pt x="94" y="226"/>
                  </a:lnTo>
                  <a:lnTo>
                    <a:pt x="54" y="226"/>
                  </a:lnTo>
                  <a:lnTo>
                    <a:pt x="54" y="213"/>
                  </a:lnTo>
                  <a:lnTo>
                    <a:pt x="27" y="226"/>
                  </a:lnTo>
                  <a:lnTo>
                    <a:pt x="27" y="239"/>
                  </a:lnTo>
                  <a:lnTo>
                    <a:pt x="54" y="266"/>
                  </a:lnTo>
                  <a:lnTo>
                    <a:pt x="40" y="280"/>
                  </a:lnTo>
                  <a:lnTo>
                    <a:pt x="14" y="293"/>
                  </a:lnTo>
                  <a:lnTo>
                    <a:pt x="27" y="320"/>
                  </a:lnTo>
                  <a:lnTo>
                    <a:pt x="27" y="347"/>
                  </a:lnTo>
                  <a:lnTo>
                    <a:pt x="27" y="374"/>
                  </a:lnTo>
                  <a:lnTo>
                    <a:pt x="0" y="374"/>
                  </a:lnTo>
                  <a:lnTo>
                    <a:pt x="0" y="401"/>
                  </a:lnTo>
                </a:path>
              </a:pathLst>
            </a:cu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770">
              <a:extLst>
                <a:ext uri="{FF2B5EF4-FFF2-40B4-BE49-F238E27FC236}">
                  <a16:creationId xmlns:a16="http://schemas.microsoft.com/office/drawing/2014/main" id="{FFEA1102-D579-4BCC-9C3D-FD4D496F43CC}"/>
                </a:ext>
              </a:extLst>
            </p:cNvPr>
            <p:cNvSpPr/>
            <p:nvPr/>
          </p:nvSpPr>
          <p:spPr>
            <a:xfrm>
              <a:off x="6990121" y="4448238"/>
              <a:ext cx="490293" cy="271975"/>
            </a:xfrm>
            <a:custGeom>
              <a:avLst/>
              <a:gdLst/>
              <a:ahLst/>
              <a:cxnLst/>
              <a:rect l="0" t="0" r="0" b="0"/>
              <a:pathLst>
                <a:path w="668" h="377" extrusionOk="0">
                  <a:moveTo>
                    <a:pt x="40" y="336"/>
                  </a:moveTo>
                  <a:lnTo>
                    <a:pt x="54" y="323"/>
                  </a:lnTo>
                  <a:lnTo>
                    <a:pt x="94" y="350"/>
                  </a:lnTo>
                  <a:lnTo>
                    <a:pt x="121" y="377"/>
                  </a:lnTo>
                  <a:lnTo>
                    <a:pt x="161" y="377"/>
                  </a:lnTo>
                  <a:lnTo>
                    <a:pt x="215" y="363"/>
                  </a:lnTo>
                  <a:lnTo>
                    <a:pt x="253" y="350"/>
                  </a:lnTo>
                  <a:lnTo>
                    <a:pt x="253" y="336"/>
                  </a:lnTo>
                  <a:lnTo>
                    <a:pt x="253" y="309"/>
                  </a:lnTo>
                  <a:lnTo>
                    <a:pt x="267" y="296"/>
                  </a:lnTo>
                  <a:lnTo>
                    <a:pt x="307" y="296"/>
                  </a:lnTo>
                  <a:lnTo>
                    <a:pt x="334" y="282"/>
                  </a:lnTo>
                  <a:lnTo>
                    <a:pt x="361" y="256"/>
                  </a:lnTo>
                  <a:lnTo>
                    <a:pt x="388" y="269"/>
                  </a:lnTo>
                  <a:lnTo>
                    <a:pt x="401" y="256"/>
                  </a:lnTo>
                  <a:lnTo>
                    <a:pt x="428" y="229"/>
                  </a:lnTo>
                  <a:lnTo>
                    <a:pt x="441" y="202"/>
                  </a:lnTo>
                  <a:lnTo>
                    <a:pt x="441" y="175"/>
                  </a:lnTo>
                  <a:lnTo>
                    <a:pt x="495" y="162"/>
                  </a:lnTo>
                  <a:lnTo>
                    <a:pt x="522" y="175"/>
                  </a:lnTo>
                  <a:lnTo>
                    <a:pt x="562" y="162"/>
                  </a:lnTo>
                  <a:lnTo>
                    <a:pt x="574" y="175"/>
                  </a:lnTo>
                  <a:lnTo>
                    <a:pt x="614" y="188"/>
                  </a:lnTo>
                  <a:lnTo>
                    <a:pt x="654" y="175"/>
                  </a:lnTo>
                  <a:lnTo>
                    <a:pt x="654" y="121"/>
                  </a:lnTo>
                  <a:lnTo>
                    <a:pt x="668" y="68"/>
                  </a:lnTo>
                  <a:lnTo>
                    <a:pt x="668" y="41"/>
                  </a:lnTo>
                  <a:lnTo>
                    <a:pt x="614" y="27"/>
                  </a:lnTo>
                  <a:lnTo>
                    <a:pt x="587" y="0"/>
                  </a:lnTo>
                  <a:lnTo>
                    <a:pt x="495" y="0"/>
                  </a:lnTo>
                  <a:lnTo>
                    <a:pt x="482" y="27"/>
                  </a:lnTo>
                  <a:lnTo>
                    <a:pt x="428" y="14"/>
                  </a:lnTo>
                  <a:lnTo>
                    <a:pt x="388" y="27"/>
                  </a:lnTo>
                  <a:lnTo>
                    <a:pt x="388" y="68"/>
                  </a:lnTo>
                  <a:lnTo>
                    <a:pt x="334" y="68"/>
                  </a:lnTo>
                  <a:lnTo>
                    <a:pt x="347" y="27"/>
                  </a:lnTo>
                  <a:lnTo>
                    <a:pt x="307" y="14"/>
                  </a:lnTo>
                  <a:lnTo>
                    <a:pt x="280" y="0"/>
                  </a:lnTo>
                  <a:lnTo>
                    <a:pt x="253" y="27"/>
                  </a:lnTo>
                  <a:lnTo>
                    <a:pt x="228" y="41"/>
                  </a:lnTo>
                  <a:lnTo>
                    <a:pt x="242" y="14"/>
                  </a:lnTo>
                  <a:lnTo>
                    <a:pt x="215" y="14"/>
                  </a:lnTo>
                  <a:lnTo>
                    <a:pt x="175" y="27"/>
                  </a:lnTo>
                  <a:lnTo>
                    <a:pt x="161" y="68"/>
                  </a:lnTo>
                  <a:lnTo>
                    <a:pt x="134" y="108"/>
                  </a:lnTo>
                  <a:lnTo>
                    <a:pt x="148" y="121"/>
                  </a:lnTo>
                  <a:lnTo>
                    <a:pt x="121" y="135"/>
                  </a:lnTo>
                  <a:lnTo>
                    <a:pt x="94" y="162"/>
                  </a:lnTo>
                  <a:lnTo>
                    <a:pt x="54" y="175"/>
                  </a:lnTo>
                  <a:lnTo>
                    <a:pt x="27" y="162"/>
                  </a:lnTo>
                  <a:lnTo>
                    <a:pt x="13" y="215"/>
                  </a:lnTo>
                  <a:lnTo>
                    <a:pt x="0" y="256"/>
                  </a:lnTo>
                  <a:lnTo>
                    <a:pt x="13" y="282"/>
                  </a:lnTo>
                  <a:lnTo>
                    <a:pt x="40" y="309"/>
                  </a:lnTo>
                  <a:lnTo>
                    <a:pt x="40" y="336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771">
              <a:extLst>
                <a:ext uri="{FF2B5EF4-FFF2-40B4-BE49-F238E27FC236}">
                  <a16:creationId xmlns:a16="http://schemas.microsoft.com/office/drawing/2014/main" id="{B3EE9465-3C35-4B39-B2D4-90F51D48E52B}"/>
                </a:ext>
              </a:extLst>
            </p:cNvPr>
            <p:cNvSpPr/>
            <p:nvPr/>
          </p:nvSpPr>
          <p:spPr>
            <a:xfrm>
              <a:off x="7147191" y="3655459"/>
              <a:ext cx="234871" cy="146114"/>
            </a:xfrm>
            <a:custGeom>
              <a:avLst/>
              <a:gdLst/>
              <a:ahLst/>
              <a:cxnLst/>
              <a:rect l="0" t="0" r="0" b="0"/>
              <a:pathLst>
                <a:path w="319" h="201" extrusionOk="0">
                  <a:moveTo>
                    <a:pt x="0" y="188"/>
                  </a:moveTo>
                  <a:lnTo>
                    <a:pt x="13" y="174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34"/>
                  </a:lnTo>
                  <a:lnTo>
                    <a:pt x="13" y="94"/>
                  </a:lnTo>
                  <a:lnTo>
                    <a:pt x="54" y="67"/>
                  </a:lnTo>
                  <a:lnTo>
                    <a:pt x="105" y="94"/>
                  </a:lnTo>
                  <a:lnTo>
                    <a:pt x="132" y="67"/>
                  </a:lnTo>
                  <a:lnTo>
                    <a:pt x="119" y="40"/>
                  </a:lnTo>
                  <a:lnTo>
                    <a:pt x="119" y="26"/>
                  </a:lnTo>
                  <a:lnTo>
                    <a:pt x="132" y="13"/>
                  </a:lnTo>
                  <a:lnTo>
                    <a:pt x="119" y="0"/>
                  </a:lnTo>
                  <a:lnTo>
                    <a:pt x="159" y="0"/>
                  </a:lnTo>
                  <a:lnTo>
                    <a:pt x="146" y="26"/>
                  </a:lnTo>
                  <a:lnTo>
                    <a:pt x="200" y="40"/>
                  </a:lnTo>
                  <a:lnTo>
                    <a:pt x="240" y="40"/>
                  </a:lnTo>
                  <a:lnTo>
                    <a:pt x="294" y="40"/>
                  </a:lnTo>
                  <a:lnTo>
                    <a:pt x="319" y="80"/>
                  </a:lnTo>
                  <a:lnTo>
                    <a:pt x="305" y="120"/>
                  </a:lnTo>
                  <a:lnTo>
                    <a:pt x="319" y="147"/>
                  </a:lnTo>
                  <a:lnTo>
                    <a:pt x="305" y="161"/>
                  </a:lnTo>
                  <a:lnTo>
                    <a:pt x="294" y="161"/>
                  </a:lnTo>
                  <a:lnTo>
                    <a:pt x="280" y="174"/>
                  </a:lnTo>
                  <a:lnTo>
                    <a:pt x="240" y="174"/>
                  </a:lnTo>
                  <a:lnTo>
                    <a:pt x="200" y="188"/>
                  </a:lnTo>
                  <a:lnTo>
                    <a:pt x="119" y="188"/>
                  </a:lnTo>
                  <a:lnTo>
                    <a:pt x="105" y="201"/>
                  </a:lnTo>
                  <a:lnTo>
                    <a:pt x="0" y="188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774">
              <a:extLst>
                <a:ext uri="{FF2B5EF4-FFF2-40B4-BE49-F238E27FC236}">
                  <a16:creationId xmlns:a16="http://schemas.microsoft.com/office/drawing/2014/main" id="{F3079394-AFFB-423C-99A3-AF25D743356B}"/>
                </a:ext>
              </a:extLst>
            </p:cNvPr>
            <p:cNvSpPr/>
            <p:nvPr/>
          </p:nvSpPr>
          <p:spPr>
            <a:xfrm>
              <a:off x="7314537" y="3008793"/>
              <a:ext cx="333223" cy="290783"/>
            </a:xfrm>
            <a:custGeom>
              <a:avLst/>
              <a:gdLst/>
              <a:ahLst/>
              <a:cxnLst/>
              <a:rect l="0" t="0" r="0" b="0"/>
              <a:pathLst>
                <a:path w="455" h="401" extrusionOk="0">
                  <a:moveTo>
                    <a:pt x="135" y="375"/>
                  </a:moveTo>
                  <a:lnTo>
                    <a:pt x="135" y="307"/>
                  </a:lnTo>
                  <a:lnTo>
                    <a:pt x="121" y="280"/>
                  </a:lnTo>
                  <a:lnTo>
                    <a:pt x="108" y="307"/>
                  </a:lnTo>
                  <a:lnTo>
                    <a:pt x="68" y="307"/>
                  </a:lnTo>
                  <a:lnTo>
                    <a:pt x="27" y="254"/>
                  </a:lnTo>
                  <a:lnTo>
                    <a:pt x="27" y="227"/>
                  </a:lnTo>
                  <a:lnTo>
                    <a:pt x="0" y="162"/>
                  </a:lnTo>
                  <a:lnTo>
                    <a:pt x="41" y="121"/>
                  </a:lnTo>
                  <a:lnTo>
                    <a:pt x="94" y="67"/>
                  </a:lnTo>
                  <a:lnTo>
                    <a:pt x="135" y="54"/>
                  </a:lnTo>
                  <a:lnTo>
                    <a:pt x="189" y="41"/>
                  </a:lnTo>
                  <a:lnTo>
                    <a:pt x="215" y="27"/>
                  </a:lnTo>
                  <a:lnTo>
                    <a:pt x="294" y="27"/>
                  </a:lnTo>
                  <a:lnTo>
                    <a:pt x="348" y="27"/>
                  </a:lnTo>
                  <a:lnTo>
                    <a:pt x="388" y="14"/>
                  </a:lnTo>
                  <a:lnTo>
                    <a:pt x="415" y="14"/>
                  </a:lnTo>
                  <a:lnTo>
                    <a:pt x="415" y="0"/>
                  </a:lnTo>
                  <a:lnTo>
                    <a:pt x="429" y="14"/>
                  </a:lnTo>
                  <a:lnTo>
                    <a:pt x="415" y="54"/>
                  </a:lnTo>
                  <a:lnTo>
                    <a:pt x="402" y="67"/>
                  </a:lnTo>
                  <a:lnTo>
                    <a:pt x="402" y="121"/>
                  </a:lnTo>
                  <a:lnTo>
                    <a:pt x="375" y="135"/>
                  </a:lnTo>
                  <a:lnTo>
                    <a:pt x="415" y="200"/>
                  </a:lnTo>
                  <a:lnTo>
                    <a:pt x="415" y="254"/>
                  </a:lnTo>
                  <a:lnTo>
                    <a:pt x="455" y="294"/>
                  </a:lnTo>
                  <a:lnTo>
                    <a:pt x="455" y="307"/>
                  </a:lnTo>
                  <a:lnTo>
                    <a:pt x="442" y="307"/>
                  </a:lnTo>
                  <a:lnTo>
                    <a:pt x="442" y="348"/>
                  </a:lnTo>
                  <a:lnTo>
                    <a:pt x="429" y="375"/>
                  </a:lnTo>
                  <a:lnTo>
                    <a:pt x="415" y="375"/>
                  </a:lnTo>
                  <a:lnTo>
                    <a:pt x="388" y="375"/>
                  </a:lnTo>
                  <a:lnTo>
                    <a:pt x="361" y="401"/>
                  </a:lnTo>
                  <a:lnTo>
                    <a:pt x="308" y="375"/>
                  </a:lnTo>
                  <a:lnTo>
                    <a:pt x="256" y="334"/>
                  </a:lnTo>
                  <a:lnTo>
                    <a:pt x="202" y="334"/>
                  </a:lnTo>
                  <a:lnTo>
                    <a:pt x="135" y="375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775">
              <a:extLst>
                <a:ext uri="{FF2B5EF4-FFF2-40B4-BE49-F238E27FC236}">
                  <a16:creationId xmlns:a16="http://schemas.microsoft.com/office/drawing/2014/main" id="{34264C0F-84D3-4CDC-A408-240706B0B6E3}"/>
                </a:ext>
              </a:extLst>
            </p:cNvPr>
            <p:cNvSpPr/>
            <p:nvPr/>
          </p:nvSpPr>
          <p:spPr>
            <a:xfrm>
              <a:off x="7205910" y="3193969"/>
              <a:ext cx="117436" cy="114288"/>
            </a:xfrm>
            <a:custGeom>
              <a:avLst/>
              <a:gdLst/>
              <a:ahLst/>
              <a:cxnLst/>
              <a:rect l="0" t="0" r="0" b="0"/>
              <a:pathLst>
                <a:path w="161" h="159" extrusionOk="0">
                  <a:moveTo>
                    <a:pt x="134" y="0"/>
                  </a:moveTo>
                  <a:lnTo>
                    <a:pt x="107" y="13"/>
                  </a:lnTo>
                  <a:lnTo>
                    <a:pt x="94" y="24"/>
                  </a:lnTo>
                  <a:lnTo>
                    <a:pt x="80" y="24"/>
                  </a:lnTo>
                  <a:lnTo>
                    <a:pt x="53" y="24"/>
                  </a:lnTo>
                  <a:lnTo>
                    <a:pt x="53" y="51"/>
                  </a:lnTo>
                  <a:lnTo>
                    <a:pt x="26" y="51"/>
                  </a:lnTo>
                  <a:lnTo>
                    <a:pt x="13" y="78"/>
                  </a:lnTo>
                  <a:lnTo>
                    <a:pt x="0" y="78"/>
                  </a:lnTo>
                  <a:lnTo>
                    <a:pt x="26" y="105"/>
                  </a:lnTo>
                  <a:lnTo>
                    <a:pt x="53" y="105"/>
                  </a:lnTo>
                  <a:lnTo>
                    <a:pt x="40" y="132"/>
                  </a:lnTo>
                  <a:lnTo>
                    <a:pt x="53" y="159"/>
                  </a:lnTo>
                  <a:lnTo>
                    <a:pt x="53" y="132"/>
                  </a:lnTo>
                  <a:lnTo>
                    <a:pt x="67" y="105"/>
                  </a:lnTo>
                  <a:lnTo>
                    <a:pt x="94" y="78"/>
                  </a:lnTo>
                  <a:lnTo>
                    <a:pt x="121" y="65"/>
                  </a:lnTo>
                  <a:lnTo>
                    <a:pt x="134" y="38"/>
                  </a:lnTo>
                  <a:lnTo>
                    <a:pt x="147" y="24"/>
                  </a:lnTo>
                  <a:lnTo>
                    <a:pt x="161" y="24"/>
                  </a:lnTo>
                  <a:lnTo>
                    <a:pt x="147" y="0"/>
                  </a:lnTo>
                  <a:lnTo>
                    <a:pt x="134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1CA93794-6F5B-4807-9BD1-7FED0F8F6DF4}"/>
                </a:ext>
              </a:extLst>
            </p:cNvPr>
            <p:cNvSpPr/>
            <p:nvPr/>
          </p:nvSpPr>
          <p:spPr>
            <a:xfrm>
              <a:off x="7224993" y="3143335"/>
              <a:ext cx="61654" cy="50633"/>
            </a:xfrm>
            <a:custGeom>
              <a:avLst/>
              <a:gdLst/>
              <a:ahLst/>
              <a:cxnLst/>
              <a:rect l="0" t="0" r="0" b="0"/>
              <a:pathLst>
                <a:path w="83" h="70" extrusionOk="0">
                  <a:moveTo>
                    <a:pt x="41" y="0"/>
                  </a:moveTo>
                  <a:lnTo>
                    <a:pt x="27" y="14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27" y="41"/>
                  </a:lnTo>
                  <a:lnTo>
                    <a:pt x="27" y="54"/>
                  </a:lnTo>
                  <a:lnTo>
                    <a:pt x="54" y="70"/>
                  </a:lnTo>
                  <a:lnTo>
                    <a:pt x="70" y="54"/>
                  </a:lnTo>
                  <a:lnTo>
                    <a:pt x="83" y="41"/>
                  </a:lnTo>
                  <a:lnTo>
                    <a:pt x="70" y="14"/>
                  </a:lnTo>
                  <a:lnTo>
                    <a:pt x="54" y="14"/>
                  </a:lnTo>
                  <a:lnTo>
                    <a:pt x="41" y="0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778">
              <a:extLst>
                <a:ext uri="{FF2B5EF4-FFF2-40B4-BE49-F238E27FC236}">
                  <a16:creationId xmlns:a16="http://schemas.microsoft.com/office/drawing/2014/main" id="{B516A162-11D8-43EA-845A-DFBE48FB8DA5}"/>
                </a:ext>
              </a:extLst>
            </p:cNvPr>
            <p:cNvSpPr/>
            <p:nvPr/>
          </p:nvSpPr>
          <p:spPr>
            <a:xfrm>
              <a:off x="7205910" y="5267057"/>
              <a:ext cx="196706" cy="225681"/>
            </a:xfrm>
            <a:custGeom>
              <a:avLst/>
              <a:gdLst/>
              <a:ahLst/>
              <a:cxnLst/>
              <a:rect l="0" t="0" r="0" b="0"/>
              <a:pathLst>
                <a:path w="134" h="156" extrusionOk="0">
                  <a:moveTo>
                    <a:pt x="0" y="100"/>
                  </a:moveTo>
                  <a:lnTo>
                    <a:pt x="65" y="147"/>
                  </a:lnTo>
                  <a:lnTo>
                    <a:pt x="87" y="156"/>
                  </a:lnTo>
                  <a:lnTo>
                    <a:pt x="86" y="134"/>
                  </a:lnTo>
                  <a:lnTo>
                    <a:pt x="83" y="121"/>
                  </a:lnTo>
                  <a:lnTo>
                    <a:pt x="87" y="97"/>
                  </a:lnTo>
                  <a:lnTo>
                    <a:pt x="99" y="74"/>
                  </a:lnTo>
                  <a:lnTo>
                    <a:pt x="104" y="87"/>
                  </a:lnTo>
                  <a:lnTo>
                    <a:pt x="134" y="86"/>
                  </a:lnTo>
                  <a:lnTo>
                    <a:pt x="126" y="76"/>
                  </a:lnTo>
                  <a:lnTo>
                    <a:pt x="127" y="46"/>
                  </a:lnTo>
                  <a:lnTo>
                    <a:pt x="106" y="33"/>
                  </a:lnTo>
                  <a:lnTo>
                    <a:pt x="97" y="40"/>
                  </a:lnTo>
                  <a:lnTo>
                    <a:pt x="94" y="29"/>
                  </a:lnTo>
                  <a:lnTo>
                    <a:pt x="84" y="33"/>
                  </a:lnTo>
                  <a:lnTo>
                    <a:pt x="60" y="9"/>
                  </a:lnTo>
                  <a:lnTo>
                    <a:pt x="40" y="0"/>
                  </a:lnTo>
                  <a:lnTo>
                    <a:pt x="52" y="16"/>
                  </a:lnTo>
                  <a:lnTo>
                    <a:pt x="36" y="19"/>
                  </a:lnTo>
                  <a:lnTo>
                    <a:pt x="23" y="23"/>
                  </a:lnTo>
                  <a:lnTo>
                    <a:pt x="19" y="52"/>
                  </a:lnTo>
                  <a:lnTo>
                    <a:pt x="3" y="59"/>
                  </a:lnTo>
                  <a:lnTo>
                    <a:pt x="19" y="84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79">
              <a:extLst>
                <a:ext uri="{FF2B5EF4-FFF2-40B4-BE49-F238E27FC236}">
                  <a16:creationId xmlns:a16="http://schemas.microsoft.com/office/drawing/2014/main" id="{4179824A-9284-4768-8BDE-6A4B10F2F846}"/>
                </a:ext>
              </a:extLst>
            </p:cNvPr>
            <p:cNvSpPr/>
            <p:nvPr/>
          </p:nvSpPr>
          <p:spPr>
            <a:xfrm>
              <a:off x="6333949" y="4565418"/>
              <a:ext cx="685531" cy="355882"/>
            </a:xfrm>
            <a:custGeom>
              <a:avLst/>
              <a:gdLst/>
              <a:ahLst/>
              <a:cxnLst/>
              <a:rect l="0" t="0" r="0" b="0"/>
              <a:pathLst>
                <a:path w="935" h="493" extrusionOk="0">
                  <a:moveTo>
                    <a:pt x="106" y="428"/>
                  </a:moveTo>
                  <a:lnTo>
                    <a:pt x="133" y="428"/>
                  </a:lnTo>
                  <a:lnTo>
                    <a:pt x="146" y="441"/>
                  </a:lnTo>
                  <a:lnTo>
                    <a:pt x="146" y="454"/>
                  </a:lnTo>
                  <a:lnTo>
                    <a:pt x="173" y="441"/>
                  </a:lnTo>
                  <a:lnTo>
                    <a:pt x="187" y="428"/>
                  </a:lnTo>
                  <a:lnTo>
                    <a:pt x="187" y="414"/>
                  </a:lnTo>
                  <a:lnTo>
                    <a:pt x="227" y="401"/>
                  </a:lnTo>
                  <a:lnTo>
                    <a:pt x="240" y="401"/>
                  </a:lnTo>
                  <a:lnTo>
                    <a:pt x="294" y="387"/>
                  </a:lnTo>
                  <a:lnTo>
                    <a:pt x="321" y="387"/>
                  </a:lnTo>
                  <a:lnTo>
                    <a:pt x="321" y="414"/>
                  </a:lnTo>
                  <a:lnTo>
                    <a:pt x="348" y="454"/>
                  </a:lnTo>
                  <a:lnTo>
                    <a:pt x="415" y="468"/>
                  </a:lnTo>
                  <a:lnTo>
                    <a:pt x="453" y="479"/>
                  </a:lnTo>
                  <a:lnTo>
                    <a:pt x="494" y="468"/>
                  </a:lnTo>
                  <a:lnTo>
                    <a:pt x="521" y="479"/>
                  </a:lnTo>
                  <a:lnTo>
                    <a:pt x="561" y="479"/>
                  </a:lnTo>
                  <a:lnTo>
                    <a:pt x="615" y="493"/>
                  </a:lnTo>
                  <a:lnTo>
                    <a:pt x="655" y="479"/>
                  </a:lnTo>
                  <a:lnTo>
                    <a:pt x="695" y="441"/>
                  </a:lnTo>
                  <a:lnTo>
                    <a:pt x="762" y="441"/>
                  </a:lnTo>
                  <a:lnTo>
                    <a:pt x="801" y="414"/>
                  </a:lnTo>
                  <a:lnTo>
                    <a:pt x="814" y="441"/>
                  </a:lnTo>
                  <a:lnTo>
                    <a:pt x="828" y="387"/>
                  </a:lnTo>
                  <a:lnTo>
                    <a:pt x="841" y="401"/>
                  </a:lnTo>
                  <a:lnTo>
                    <a:pt x="841" y="374"/>
                  </a:lnTo>
                  <a:lnTo>
                    <a:pt x="868" y="374"/>
                  </a:lnTo>
                  <a:lnTo>
                    <a:pt x="868" y="347"/>
                  </a:lnTo>
                  <a:lnTo>
                    <a:pt x="868" y="320"/>
                  </a:lnTo>
                  <a:lnTo>
                    <a:pt x="855" y="293"/>
                  </a:lnTo>
                  <a:lnTo>
                    <a:pt x="881" y="280"/>
                  </a:lnTo>
                  <a:lnTo>
                    <a:pt x="895" y="266"/>
                  </a:lnTo>
                  <a:lnTo>
                    <a:pt x="868" y="239"/>
                  </a:lnTo>
                  <a:lnTo>
                    <a:pt x="868" y="226"/>
                  </a:lnTo>
                  <a:lnTo>
                    <a:pt x="895" y="213"/>
                  </a:lnTo>
                  <a:lnTo>
                    <a:pt x="895" y="226"/>
                  </a:lnTo>
                  <a:lnTo>
                    <a:pt x="935" y="226"/>
                  </a:lnTo>
                  <a:lnTo>
                    <a:pt x="935" y="174"/>
                  </a:lnTo>
                  <a:lnTo>
                    <a:pt x="935" y="147"/>
                  </a:lnTo>
                  <a:lnTo>
                    <a:pt x="908" y="120"/>
                  </a:lnTo>
                  <a:lnTo>
                    <a:pt x="895" y="107"/>
                  </a:lnTo>
                  <a:lnTo>
                    <a:pt x="895" y="94"/>
                  </a:lnTo>
                  <a:lnTo>
                    <a:pt x="895" y="67"/>
                  </a:lnTo>
                  <a:lnTo>
                    <a:pt x="868" y="40"/>
                  </a:lnTo>
                  <a:lnTo>
                    <a:pt x="841" y="26"/>
                  </a:lnTo>
                  <a:lnTo>
                    <a:pt x="828" y="40"/>
                  </a:lnTo>
                  <a:lnTo>
                    <a:pt x="789" y="26"/>
                  </a:lnTo>
                  <a:lnTo>
                    <a:pt x="762" y="26"/>
                  </a:lnTo>
                  <a:lnTo>
                    <a:pt x="695" y="13"/>
                  </a:lnTo>
                  <a:lnTo>
                    <a:pt x="668" y="0"/>
                  </a:lnTo>
                  <a:lnTo>
                    <a:pt x="655" y="40"/>
                  </a:lnTo>
                  <a:lnTo>
                    <a:pt x="641" y="53"/>
                  </a:lnTo>
                  <a:lnTo>
                    <a:pt x="615" y="80"/>
                  </a:lnTo>
                  <a:lnTo>
                    <a:pt x="601" y="80"/>
                  </a:lnTo>
                  <a:lnTo>
                    <a:pt x="574" y="94"/>
                  </a:lnTo>
                  <a:lnTo>
                    <a:pt x="561" y="94"/>
                  </a:lnTo>
                  <a:lnTo>
                    <a:pt x="534" y="53"/>
                  </a:lnTo>
                  <a:lnTo>
                    <a:pt x="507" y="53"/>
                  </a:lnTo>
                  <a:lnTo>
                    <a:pt x="507" y="107"/>
                  </a:lnTo>
                  <a:lnTo>
                    <a:pt x="494" y="94"/>
                  </a:lnTo>
                  <a:lnTo>
                    <a:pt x="467" y="94"/>
                  </a:lnTo>
                  <a:lnTo>
                    <a:pt x="453" y="147"/>
                  </a:lnTo>
                  <a:lnTo>
                    <a:pt x="402" y="161"/>
                  </a:lnTo>
                  <a:lnTo>
                    <a:pt x="375" y="199"/>
                  </a:lnTo>
                  <a:lnTo>
                    <a:pt x="415" y="226"/>
                  </a:lnTo>
                  <a:lnTo>
                    <a:pt x="402" y="253"/>
                  </a:lnTo>
                  <a:lnTo>
                    <a:pt x="426" y="266"/>
                  </a:lnTo>
                  <a:lnTo>
                    <a:pt x="426" y="293"/>
                  </a:lnTo>
                  <a:lnTo>
                    <a:pt x="415" y="307"/>
                  </a:lnTo>
                  <a:lnTo>
                    <a:pt x="388" y="266"/>
                  </a:lnTo>
                  <a:lnTo>
                    <a:pt x="361" y="266"/>
                  </a:lnTo>
                  <a:lnTo>
                    <a:pt x="334" y="253"/>
                  </a:lnTo>
                  <a:lnTo>
                    <a:pt x="307" y="280"/>
                  </a:lnTo>
                  <a:lnTo>
                    <a:pt x="254" y="293"/>
                  </a:lnTo>
                  <a:lnTo>
                    <a:pt x="227" y="320"/>
                  </a:lnTo>
                  <a:lnTo>
                    <a:pt x="173" y="334"/>
                  </a:lnTo>
                  <a:lnTo>
                    <a:pt x="146" y="293"/>
                  </a:lnTo>
                  <a:lnTo>
                    <a:pt x="92" y="293"/>
                  </a:lnTo>
                  <a:lnTo>
                    <a:pt x="106" y="334"/>
                  </a:lnTo>
                  <a:lnTo>
                    <a:pt x="66" y="347"/>
                  </a:lnTo>
                  <a:lnTo>
                    <a:pt x="52" y="320"/>
                  </a:lnTo>
                  <a:lnTo>
                    <a:pt x="14" y="293"/>
                  </a:lnTo>
                  <a:lnTo>
                    <a:pt x="0" y="334"/>
                  </a:lnTo>
                  <a:lnTo>
                    <a:pt x="0" y="374"/>
                  </a:lnTo>
                  <a:lnTo>
                    <a:pt x="14" y="414"/>
                  </a:lnTo>
                  <a:lnTo>
                    <a:pt x="52" y="441"/>
                  </a:lnTo>
                  <a:lnTo>
                    <a:pt x="66" y="414"/>
                  </a:lnTo>
                  <a:lnTo>
                    <a:pt x="106" y="401"/>
                  </a:lnTo>
                  <a:lnTo>
                    <a:pt x="106" y="428"/>
                  </a:lnTo>
                </a:path>
              </a:pathLst>
            </a:custGeom>
            <a:grpFill/>
            <a:ln w="9525" cap="flat" cmpd="sng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hangingPunct="0"/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8862F74-D42C-DEF9-8877-E52990C6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96" y="545324"/>
            <a:ext cx="11354451" cy="8809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Advancing the Transformation of Diabetes Care (4): </a:t>
            </a:r>
            <a:r>
              <a:rPr lang="en-US" sz="2800" dirty="0">
                <a:solidFill>
                  <a:schemeClr val="tx2"/>
                </a:solidFill>
              </a:rPr>
              <a:t>National Advances</a:t>
            </a:r>
          </a:p>
        </p:txBody>
      </p:sp>
    </p:spTree>
    <p:extLst>
      <p:ext uri="{BB962C8B-B14F-4D97-AF65-F5344CB8AC3E}">
        <p14:creationId xmlns:p14="http://schemas.microsoft.com/office/powerpoint/2010/main" val="15885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192BE8-2A9E-4F53-5679-4F5F0AA4EA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endParaRPr lang="de-DE" dirty="0">
              <a:solidFill>
                <a:schemeClr val="bg2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Who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are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what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do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Advancing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Digital Transformation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Diabetes Care</a:t>
            </a:r>
          </a:p>
          <a:p>
            <a:pPr marL="514350" indent="-514350">
              <a:buFont typeface="+mj-lt"/>
              <a:buAutoNum type="romanUcPeriod"/>
            </a:pPr>
            <a:r>
              <a:rPr lang="de-DE" b="1" dirty="0" err="1"/>
              <a:t>Engaging</a:t>
            </a:r>
            <a:r>
              <a:rPr lang="de-DE" b="1" dirty="0"/>
              <a:t> on Type 2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The EU Non-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Communicable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Disease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lnitiative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Joint Action on CVDs and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Our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Partnerships</a:t>
            </a:r>
            <a:endParaRPr lang="en-GB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3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C427E4-963C-43D5-99BE-792C84759DE3}"/>
              </a:ext>
            </a:extLst>
          </p:cNvPr>
          <p:cNvSpPr txBox="1">
            <a:spLocks/>
          </p:cNvSpPr>
          <p:nvPr/>
        </p:nvSpPr>
        <p:spPr>
          <a:xfrm>
            <a:off x="336178" y="621571"/>
            <a:ext cx="10253074" cy="50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>
                <a:solidFill>
                  <a:schemeClr val="tx2">
                    <a:lumMod val="75000"/>
                  </a:schemeClr>
                </a:solidFill>
                <a:latin typeface="Chalet-NewYorkNineteenEighty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2"/>
                </a:solidFill>
              </a:rPr>
              <a:t>Engaging on Type 2 Diabetes: New Material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7CB40E-1FBC-2CCF-2C2A-9C7972A1F39D}"/>
              </a:ext>
            </a:extLst>
          </p:cNvPr>
          <p:cNvSpPr txBox="1"/>
          <p:nvPr/>
        </p:nvSpPr>
        <p:spPr>
          <a:xfrm>
            <a:off x="708013" y="2004501"/>
            <a:ext cx="26747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group has developed for external use:</a:t>
            </a:r>
          </a:p>
          <a:p>
            <a:endParaRPr lang="en-GB" b="1" dirty="0"/>
          </a:p>
          <a:p>
            <a:r>
              <a:rPr lang="en-GB" b="1" dirty="0">
                <a:solidFill>
                  <a:srgbClr val="0070C0"/>
                </a:solidFill>
              </a:rPr>
              <a:t>(1) A core position</a:t>
            </a:r>
          </a:p>
          <a:p>
            <a:r>
              <a:rPr lang="en-GB" b="1" dirty="0">
                <a:solidFill>
                  <a:srgbClr val="0070C0"/>
                </a:solidFill>
              </a:rPr>
              <a:t>(2) Infographic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Core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prevalence &amp; challenge of T2D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Pathway of people with T2D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Role of medical technologies</a:t>
            </a:r>
          </a:p>
          <a:p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3903E4-5388-8415-C61C-5D540AE8B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"/>
          <a:stretch/>
        </p:blipFill>
        <p:spPr>
          <a:xfrm>
            <a:off x="8392706" y="1217928"/>
            <a:ext cx="2644709" cy="44221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20C31F-8C99-E707-1781-947ACCBC1190}"/>
              </a:ext>
            </a:extLst>
          </p:cNvPr>
          <p:cNvGrpSpPr/>
          <p:nvPr/>
        </p:nvGrpSpPr>
        <p:grpSpPr>
          <a:xfrm rot="10800000" flipH="1">
            <a:off x="3563632" y="1871839"/>
            <a:ext cx="323509" cy="3912124"/>
            <a:chOff x="3962179" y="1477555"/>
            <a:chExt cx="253537" cy="4504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45F453-CCB8-FC98-1F5D-28332AFA57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179" y="1477555"/>
              <a:ext cx="0" cy="45043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7546EDD-A14A-C0F7-67D6-7E2A5001DE46}"/>
                </a:ext>
              </a:extLst>
            </p:cNvPr>
            <p:cNvSpPr/>
            <p:nvPr/>
          </p:nvSpPr>
          <p:spPr>
            <a:xfrm rot="5400000">
              <a:off x="3831226" y="3594385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F1C57C6-F120-70C5-C8C9-0408589C2934}"/>
              </a:ext>
            </a:extLst>
          </p:cNvPr>
          <p:cNvSpPr txBox="1"/>
          <p:nvPr/>
        </p:nvSpPr>
        <p:spPr>
          <a:xfrm>
            <a:off x="4799307" y="5713209"/>
            <a:ext cx="2157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solidFill>
                  <a:schemeClr val="tx2"/>
                </a:solidFill>
                <a:hlinkClick r:id="rId4"/>
              </a:rPr>
              <a:t>Type 2 diabetes</a:t>
            </a:r>
            <a:r>
              <a:rPr lang="en-BE" sz="1400" b="1" i="1" dirty="0">
                <a:solidFill>
                  <a:schemeClr val="tx2"/>
                </a:solidFill>
                <a:hlinkClick r:id="rId4"/>
              </a:rPr>
              <a:t> paper</a:t>
            </a:r>
            <a:endParaRPr lang="en-GB" sz="1400" b="1" i="1" dirty="0">
              <a:solidFill>
                <a:schemeClr val="tx2"/>
              </a:solidFill>
              <a:hlinkClick r:id="rId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FE1AE-D20D-0FFA-85BA-8A31E2D896F7}"/>
              </a:ext>
            </a:extLst>
          </p:cNvPr>
          <p:cNvSpPr txBox="1"/>
          <p:nvPr/>
        </p:nvSpPr>
        <p:spPr>
          <a:xfrm>
            <a:off x="8913153" y="5783963"/>
            <a:ext cx="1839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solidFill>
                  <a:schemeClr val="tx2"/>
                </a:solidFill>
                <a:hlinkClick r:id="rId5"/>
              </a:rPr>
              <a:t>Infographic</a:t>
            </a:r>
            <a:endParaRPr lang="en-GB" sz="1400" b="1" i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67A3F-E362-1A99-0B69-38FAFFD701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56" t="18370" r="35333" b="6815"/>
          <a:stretch/>
        </p:blipFill>
        <p:spPr>
          <a:xfrm>
            <a:off x="5098028" y="1375358"/>
            <a:ext cx="2667874" cy="36677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38F20-E170-2DB4-5DC0-6D5D5ADDC0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17" t="18814" r="35167" b="7112"/>
          <a:stretch/>
        </p:blipFill>
        <p:spPr>
          <a:xfrm>
            <a:off x="4152093" y="2064205"/>
            <a:ext cx="2621244" cy="359074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5213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192BE8-2A9E-4F53-5679-4F5F0AA4EA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endParaRPr lang="de-DE" dirty="0">
              <a:solidFill>
                <a:schemeClr val="bg2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Who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are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what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do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Advancing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Digital Transformation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Diabetes Care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Engaging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on Type 2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b="1" dirty="0"/>
              <a:t>The EU Non-</a:t>
            </a:r>
            <a:r>
              <a:rPr lang="de-DE" b="1" dirty="0" err="1"/>
              <a:t>Communicable</a:t>
            </a:r>
            <a:r>
              <a:rPr lang="de-DE" b="1" dirty="0"/>
              <a:t> Disease </a:t>
            </a:r>
            <a:r>
              <a:rPr lang="de-DE" b="1" dirty="0" err="1"/>
              <a:t>lnitiative</a:t>
            </a:r>
            <a:r>
              <a:rPr lang="de-DE" b="1" dirty="0"/>
              <a:t> &amp; Joint Action on CVDs and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Our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Partnerships</a:t>
            </a:r>
            <a:endParaRPr lang="en-GB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8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AE602A-87C1-8BF9-6C92-96990DFCAC56}"/>
              </a:ext>
            </a:extLst>
          </p:cNvPr>
          <p:cNvCxnSpPr>
            <a:cxnSpLocks/>
          </p:cNvCxnSpPr>
          <p:nvPr/>
        </p:nvCxnSpPr>
        <p:spPr>
          <a:xfrm>
            <a:off x="7652861" y="3653496"/>
            <a:ext cx="7000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3C427E4-963C-43D5-99BE-792C84759DE3}"/>
              </a:ext>
            </a:extLst>
          </p:cNvPr>
          <p:cNvSpPr txBox="1">
            <a:spLocks/>
          </p:cNvSpPr>
          <p:nvPr/>
        </p:nvSpPr>
        <p:spPr>
          <a:xfrm>
            <a:off x="336177" y="563697"/>
            <a:ext cx="11376359" cy="799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>
                <a:solidFill>
                  <a:schemeClr val="tx2">
                    <a:lumMod val="75000"/>
                  </a:schemeClr>
                </a:solidFill>
                <a:latin typeface="Chalet-NewYorkNineteenEighty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2"/>
                </a:solidFill>
              </a:rPr>
              <a:t>EU NCD “Healthier Together” Initiative: Promoting Focus Digitally Enabled Diabetes Care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halet-NewYorkNineteenEighty" pitchFamily="2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5E091-E8EC-17AB-EFA5-68BF7D42B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242" y="1679278"/>
            <a:ext cx="2310815" cy="327365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9328CD-C153-1DB5-F497-187C1EA24C84}"/>
              </a:ext>
            </a:extLst>
          </p:cNvPr>
          <p:cNvGrpSpPr/>
          <p:nvPr/>
        </p:nvGrpSpPr>
        <p:grpSpPr>
          <a:xfrm>
            <a:off x="4885379" y="1792173"/>
            <a:ext cx="2421241" cy="3273653"/>
            <a:chOff x="3252095" y="2070109"/>
            <a:chExt cx="3148705" cy="42742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D5D10A-4F51-83AC-0177-58D9D42E7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2095" y="2070109"/>
              <a:ext cx="2843905" cy="396949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0D224-2CE3-8656-ED66-0AFA2C69B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4495" y="2222509"/>
              <a:ext cx="2843905" cy="396949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842423-AF00-C3E6-4ED8-CFD833CE0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895" y="2374909"/>
              <a:ext cx="2843905" cy="396949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A28058-6A61-5AE9-AC7C-D2C194DC62AD}"/>
              </a:ext>
            </a:extLst>
          </p:cNvPr>
          <p:cNvGrpSpPr/>
          <p:nvPr/>
        </p:nvGrpSpPr>
        <p:grpSpPr>
          <a:xfrm rot="10800000" flipH="1">
            <a:off x="4066141" y="1469588"/>
            <a:ext cx="345869" cy="3348751"/>
            <a:chOff x="3962179" y="1477555"/>
            <a:chExt cx="253537" cy="4504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34F6AEE-0786-FDF9-84DF-979FE0840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179" y="1477555"/>
              <a:ext cx="0" cy="45043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4D6635E-9E0F-B990-C2FF-DD9B98F746DF}"/>
                </a:ext>
              </a:extLst>
            </p:cNvPr>
            <p:cNvSpPr/>
            <p:nvPr/>
          </p:nvSpPr>
          <p:spPr>
            <a:xfrm rot="5400000">
              <a:off x="3831226" y="3594385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C89D369-D722-DE88-8850-04BDDC1305DD}"/>
              </a:ext>
            </a:extLst>
          </p:cNvPr>
          <p:cNvSpPr txBox="1"/>
          <p:nvPr/>
        </p:nvSpPr>
        <p:spPr>
          <a:xfrm>
            <a:off x="547631" y="1650279"/>
            <a:ext cx="328017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chemeClr val="tx2"/>
                </a:solidFill>
                <a:latin typeface="Calibri" panose="020F0502020204030204"/>
              </a:rPr>
              <a:t>Launched in December 2021 by the European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50" dirty="0">
              <a:solidFill>
                <a:schemeClr val="tx2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chemeClr val="tx2"/>
                </a:solidFill>
                <a:latin typeface="Calibri" panose="020F0502020204030204"/>
              </a:rPr>
              <a:t>Aims at reducing the burden of five chronic conditions, including diabetes </a:t>
            </a:r>
          </a:p>
          <a:p>
            <a:endParaRPr lang="en-GB" sz="1750" dirty="0">
              <a:solidFill>
                <a:schemeClr val="tx2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chemeClr val="tx2"/>
                </a:solidFill>
                <a:latin typeface="Calibri" panose="020F0502020204030204"/>
              </a:rPr>
              <a:t>The MTE Diabetes Group provided input jointly with all diabetes partners (IDF Europe, EUDF) on themes to be focused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50" dirty="0">
              <a:solidFill>
                <a:schemeClr val="tx2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50" dirty="0">
                <a:solidFill>
                  <a:schemeClr val="tx2"/>
                </a:solidFill>
                <a:latin typeface="Calibri" panose="020F0502020204030204"/>
              </a:rPr>
              <a:t>The Group’s priorities of </a:t>
            </a:r>
            <a:r>
              <a:rPr lang="en-GB" sz="1750" b="1" dirty="0">
                <a:solidFill>
                  <a:schemeClr val="tx2"/>
                </a:solidFill>
                <a:latin typeface="Calibri" panose="020F0502020204030204"/>
              </a:rPr>
              <a:t>self-management through digitally enabled care</a:t>
            </a:r>
            <a:r>
              <a:rPr lang="en-GB" sz="1750" dirty="0">
                <a:solidFill>
                  <a:schemeClr val="tx2"/>
                </a:solidFill>
                <a:latin typeface="Calibri" panose="020F0502020204030204"/>
              </a:rPr>
              <a:t> are reflected in the future work packages of the EU NCD initiative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28172A-6168-2CCD-8030-BF2677CC48B8}"/>
              </a:ext>
            </a:extLst>
          </p:cNvPr>
          <p:cNvSpPr txBox="1"/>
          <p:nvPr/>
        </p:nvSpPr>
        <p:spPr>
          <a:xfrm>
            <a:off x="4885372" y="5382333"/>
            <a:ext cx="2421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chemeClr val="tx2"/>
                </a:solidFill>
                <a:hlinkClick r:id="rId5"/>
              </a:rPr>
              <a:t>MTE Diabetes Group submission to EU NCD initiative (April 2022)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246DE2AD-8D08-0981-4ACD-F5C5796A4633}"/>
              </a:ext>
            </a:extLst>
          </p:cNvPr>
          <p:cNvSpPr txBox="1"/>
          <p:nvPr/>
        </p:nvSpPr>
        <p:spPr>
          <a:xfrm>
            <a:off x="8628025" y="5382333"/>
            <a:ext cx="2421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chemeClr val="tx2"/>
                </a:solidFill>
                <a:hlinkClick r:id="rId6"/>
              </a:rPr>
              <a:t>European Commission Roadmap on the EU NCD  (June 2022)</a:t>
            </a:r>
            <a:endParaRPr lang="en-GB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8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C427E4-963C-43D5-99BE-792C84759DE3}"/>
              </a:ext>
            </a:extLst>
          </p:cNvPr>
          <p:cNvSpPr txBox="1">
            <a:spLocks/>
          </p:cNvSpPr>
          <p:nvPr/>
        </p:nvSpPr>
        <p:spPr>
          <a:xfrm>
            <a:off x="336177" y="563698"/>
            <a:ext cx="10857309" cy="67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>
                <a:solidFill>
                  <a:schemeClr val="tx2">
                    <a:lumMod val="75000"/>
                  </a:schemeClr>
                </a:solidFill>
                <a:latin typeface="Chalet-NewYorkNineteenEighty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2"/>
                </a:solidFill>
              </a:rPr>
              <a:t>EU NCD “Healthier Together” Initiative: Member State Joint Action on CVDs and Diabetes (JACARDI)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halet-NewYorkNineteenEighty" pitchFamily="2" charset="0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A28058-6A61-5AE9-AC7C-D2C194DC62AD}"/>
              </a:ext>
            </a:extLst>
          </p:cNvPr>
          <p:cNvGrpSpPr/>
          <p:nvPr/>
        </p:nvGrpSpPr>
        <p:grpSpPr>
          <a:xfrm rot="10800000" flipH="1">
            <a:off x="3669289" y="1756789"/>
            <a:ext cx="323509" cy="3912124"/>
            <a:chOff x="3962179" y="1477555"/>
            <a:chExt cx="253537" cy="4504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34F6AEE-0786-FDF9-84DF-979FE0840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179" y="1477555"/>
              <a:ext cx="0" cy="45043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4D6635E-9E0F-B990-C2FF-DD9B98F746DF}"/>
                </a:ext>
              </a:extLst>
            </p:cNvPr>
            <p:cNvSpPr/>
            <p:nvPr/>
          </p:nvSpPr>
          <p:spPr>
            <a:xfrm rot="5400000">
              <a:off x="3831226" y="3594385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C89D369-D722-DE88-8850-04BDDC1305DD}"/>
              </a:ext>
            </a:extLst>
          </p:cNvPr>
          <p:cNvSpPr txBox="1"/>
          <p:nvPr/>
        </p:nvSpPr>
        <p:spPr>
          <a:xfrm>
            <a:off x="512646" y="1758929"/>
            <a:ext cx="33641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/>
              </a:rPr>
              <a:t>21 EU member states collaborate for 4 </a:t>
            </a:r>
            <a:r>
              <a:rPr lang="en-GB" dirty="0" err="1">
                <a:latin typeface="Calibri" panose="020F0502020204030204"/>
              </a:rPr>
              <a:t>yrs</a:t>
            </a:r>
            <a:r>
              <a:rPr lang="en-GB" dirty="0">
                <a:latin typeface="Calibri" panose="020F0502020204030204"/>
              </a:rPr>
              <a:t> (2023-2026), 53 Mio EUR budget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libri" panose="020F0502020204030204"/>
              </a:rPr>
              <a:t>Six work packages: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/>
              </a:rPr>
              <a:t>Awareness raising / health literacy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/>
              </a:rPr>
              <a:t>Data / registries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/>
              </a:rPr>
              <a:t>Screening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/>
              </a:rPr>
              <a:t>(Integrated) care pathways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/>
              </a:rPr>
              <a:t>(Self-) management &amp; digital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/>
              </a:rPr>
              <a:t>Labor</a:t>
            </a:r>
            <a:r>
              <a:rPr lang="en-GB" sz="1200" dirty="0">
                <a:latin typeface="Calibri" panose="020F0502020204030204"/>
              </a:rPr>
              <a:t> participation</a:t>
            </a:r>
          </a:p>
          <a:p>
            <a:endParaRPr lang="en-GB" dirty="0">
              <a:latin typeface="Calibri" panose="020F0502020204030204"/>
            </a:endParaRPr>
          </a:p>
          <a:p>
            <a:r>
              <a:rPr lang="en-GB" b="1" dirty="0">
                <a:latin typeface="Calibri" panose="020F0502020204030204"/>
              </a:rPr>
              <a:t>MTE Diabetes Group: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libri" panose="020F0502020204030204"/>
              </a:rPr>
              <a:t>Members’ briefing </a:t>
            </a:r>
            <a:r>
              <a:rPr lang="en-GB" dirty="0">
                <a:latin typeface="Calibri" panose="020F0502020204030204"/>
              </a:rPr>
              <a:t>on Joint Action (internal)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alibri" panose="020F0502020204030204"/>
              </a:rPr>
              <a:t>Input on topics </a:t>
            </a:r>
            <a:r>
              <a:rPr lang="en-GB" dirty="0">
                <a:latin typeface="Calibri" panose="020F0502020204030204"/>
              </a:rPr>
              <a:t>per work package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F1BF4-A88D-920F-552C-8DD851474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67" y="1756789"/>
            <a:ext cx="2024609" cy="286501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619C0B-8569-BD4F-4185-4A4ACAF89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418" y="1763441"/>
            <a:ext cx="1910507" cy="283992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8058AD-2C19-EF92-7D60-5F65E718AD3A}"/>
              </a:ext>
            </a:extLst>
          </p:cNvPr>
          <p:cNvSpPr txBox="1"/>
          <p:nvPr/>
        </p:nvSpPr>
        <p:spPr>
          <a:xfrm>
            <a:off x="4241825" y="4684953"/>
            <a:ext cx="217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/>
              </a:rPr>
              <a:t>Input on topics for Joint Action (07 Nov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677D5-4B29-69D8-A11E-9BF237B18554}"/>
              </a:ext>
            </a:extLst>
          </p:cNvPr>
          <p:cNvSpPr txBox="1"/>
          <p:nvPr/>
        </p:nvSpPr>
        <p:spPr>
          <a:xfrm>
            <a:off x="6738695" y="4692928"/>
            <a:ext cx="2277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/>
              </a:rPr>
              <a:t>Members’ briefing </a:t>
            </a:r>
          </a:p>
          <a:p>
            <a:pPr algn="ctr"/>
            <a:r>
              <a:rPr lang="en-GB" sz="1600" dirty="0">
                <a:latin typeface="Calibri" panose="020F0502020204030204"/>
              </a:rPr>
              <a:t>(05 Nov 202”)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5744A-8534-104F-3E7C-868563DA26F2}"/>
              </a:ext>
            </a:extLst>
          </p:cNvPr>
          <p:cNvSpPr txBox="1"/>
          <p:nvPr/>
        </p:nvSpPr>
        <p:spPr>
          <a:xfrm>
            <a:off x="4117394" y="5729247"/>
            <a:ext cx="752036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alibri" panose="020F0502020204030204"/>
              </a:rPr>
              <a:t>Collaboration with National Associations &amp; Country Teams desired!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F0EE3-27E0-E663-A415-179C789733ED}"/>
              </a:ext>
            </a:extLst>
          </p:cNvPr>
          <p:cNvSpPr/>
          <p:nvPr/>
        </p:nvSpPr>
        <p:spPr>
          <a:xfrm>
            <a:off x="9282980" y="2157182"/>
            <a:ext cx="1910508" cy="2424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Information and intelligence sharing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(EUDF, CVD Group, National Ass, etc.)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" name="Graphic 9" descr="Head with gears with solid fill">
            <a:extLst>
              <a:ext uri="{FF2B5EF4-FFF2-40B4-BE49-F238E27FC236}">
                <a16:creationId xmlns:a16="http://schemas.microsoft.com/office/drawing/2014/main" id="{84FB86F2-E502-346C-9638-68FA4A029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1034" y="1523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3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192BE8-2A9E-4F53-5679-4F5F0AA4EA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Who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are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what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do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Advancing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Digital Transformation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Diabetes Care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Engaging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on Type 2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The EU Non-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Communicable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Disease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lnitiative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Joint Action on CVDs and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b="1" dirty="0" err="1"/>
              <a:t>Our</a:t>
            </a:r>
            <a:r>
              <a:rPr lang="de-DE" b="1" dirty="0"/>
              <a:t> Partnerships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5881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5689AC4B-79F6-4A5A-A429-B63B88054FCC}"/>
              </a:ext>
            </a:extLst>
          </p:cNvPr>
          <p:cNvSpPr txBox="1"/>
          <p:nvPr/>
        </p:nvSpPr>
        <p:spPr>
          <a:xfrm rot="2359088">
            <a:off x="10834070" y="871184"/>
            <a:ext cx="1761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2021-3 Strategy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12th International Conference on Advanced Technologies &amp;amp; Treatments for  Diabetes (ATTD 2019) - Simul">
            <a:extLst>
              <a:ext uri="{FF2B5EF4-FFF2-40B4-BE49-F238E27FC236}">
                <a16:creationId xmlns:a16="http://schemas.microsoft.com/office/drawing/2014/main" id="{6E85F12A-0536-4A41-B9A8-59CE618A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3" y="11270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pean Diabetes Forum (EUDF) | LinkedIn">
            <a:extLst>
              <a:ext uri="{FF2B5EF4-FFF2-40B4-BE49-F238E27FC236}">
                <a16:creationId xmlns:a16="http://schemas.microsoft.com/office/drawing/2014/main" id="{646C7A17-F5F2-4C88-A5E6-C457552DF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b="22719"/>
          <a:stretch/>
        </p:blipFill>
        <p:spPr bwMode="auto">
          <a:xfrm>
            <a:off x="4792496" y="1381638"/>
            <a:ext cx="2154550" cy="12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840AD3-CC7B-4A89-B64B-0682C63FFF2A}"/>
              </a:ext>
            </a:extLst>
          </p:cNvPr>
          <p:cNvCxnSpPr>
            <a:cxnSpLocks/>
          </p:cNvCxnSpPr>
          <p:nvPr/>
        </p:nvCxnSpPr>
        <p:spPr>
          <a:xfrm>
            <a:off x="813360" y="2743561"/>
            <a:ext cx="101128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E9810B-52B3-4FF7-9CCF-E70549450332}"/>
              </a:ext>
            </a:extLst>
          </p:cNvPr>
          <p:cNvSpPr txBox="1"/>
          <p:nvPr/>
        </p:nvSpPr>
        <p:spPr>
          <a:xfrm>
            <a:off x="4298280" y="2933678"/>
            <a:ext cx="32169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Multistakeholder diabetes forum </a:t>
            </a:r>
            <a:r>
              <a:rPr lang="en-GB" sz="1600" dirty="0">
                <a:latin typeface="Calibri" panose="020F0502020204030204"/>
              </a:rPr>
              <a:t>that unites diabetes stakeholders in Europe for a shared voice to achieve policy results (MTE member since 2021)</a:t>
            </a:r>
            <a:br>
              <a:rPr lang="en-GB" sz="1600" b="1" dirty="0">
                <a:latin typeface="Calibri" panose="020F0502020204030204"/>
              </a:rPr>
            </a:br>
            <a:endParaRPr lang="en-GB" sz="1600" b="1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MTE’s engagement: </a:t>
            </a:r>
            <a:r>
              <a:rPr lang="en-GB" sz="1600" dirty="0">
                <a:latin typeface="Calibri" panose="020F0502020204030204"/>
              </a:rPr>
              <a:t>works across 3 strategic forums (registries, self-care and digital, integrated care), the EUDF policy network and EUDF board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55B59D-A78B-4E35-82FA-5B20E6F86315}"/>
              </a:ext>
            </a:extLst>
          </p:cNvPr>
          <p:cNvSpPr txBox="1"/>
          <p:nvPr/>
        </p:nvSpPr>
        <p:spPr>
          <a:xfrm>
            <a:off x="7664973" y="2933678"/>
            <a:ext cx="370392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National Associations  </a:t>
            </a:r>
            <a:r>
              <a:rPr lang="en-GB" sz="1600" dirty="0">
                <a:latin typeface="Calibri" panose="020F0502020204030204"/>
              </a:rPr>
              <a:t>across the EU that include a focus on diabetes</a:t>
            </a:r>
            <a:br>
              <a:rPr lang="en-GB" sz="1600" dirty="0">
                <a:latin typeface="Calibri" panose="020F0502020204030204"/>
              </a:rPr>
            </a:br>
            <a:endParaRPr lang="en-GB" sz="1600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MTE’s engagement:</a:t>
            </a:r>
            <a:r>
              <a:rPr lang="en-GB" sz="1600" dirty="0">
                <a:latin typeface="Calibri" panose="020F0502020204030204"/>
              </a:rPr>
              <a:t> support and collaboration in areas where useful</a:t>
            </a:r>
            <a:br>
              <a:rPr lang="en-GB" sz="1600" dirty="0">
                <a:latin typeface="Calibri" panose="020F0502020204030204"/>
              </a:rPr>
            </a:br>
            <a:endParaRPr lang="en-GB" sz="16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Sharing</a:t>
            </a:r>
            <a:r>
              <a:rPr lang="en-GB" sz="1600" dirty="0">
                <a:latin typeface="Calibri" panose="020F0502020204030204"/>
              </a:rPr>
              <a:t> and translating material </a:t>
            </a:r>
            <a:br>
              <a:rPr lang="en-GB" sz="1600" dirty="0">
                <a:latin typeface="Calibri" panose="020F0502020204030204"/>
              </a:rPr>
            </a:br>
            <a:endParaRPr lang="en-GB" sz="16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Updating</a:t>
            </a:r>
            <a:r>
              <a:rPr lang="en-GB" sz="1600" dirty="0">
                <a:latin typeface="Calibri" panose="020F0502020204030204"/>
              </a:rPr>
              <a:t> on developments, learnings and best practices </a:t>
            </a:r>
            <a:br>
              <a:rPr lang="en-GB" sz="1600" dirty="0">
                <a:latin typeface="Calibri" panose="020F0502020204030204"/>
              </a:rPr>
            </a:br>
            <a:endParaRPr lang="en-GB" sz="16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Connecting  </a:t>
            </a:r>
            <a:r>
              <a:rPr lang="en-GB" sz="1600" dirty="0">
                <a:latin typeface="Calibri" panose="020F0502020204030204"/>
              </a:rPr>
              <a:t>on shared country and EU-level priorities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C40F33-2722-4C51-9258-9CD40C7A91D7}"/>
              </a:ext>
            </a:extLst>
          </p:cNvPr>
          <p:cNvGrpSpPr/>
          <p:nvPr/>
        </p:nvGrpSpPr>
        <p:grpSpPr>
          <a:xfrm>
            <a:off x="8075799" y="1223931"/>
            <a:ext cx="2669495" cy="1519630"/>
            <a:chOff x="7939039" y="1312191"/>
            <a:chExt cx="2669495" cy="1519630"/>
          </a:xfrm>
        </p:grpSpPr>
        <p:pic>
          <p:nvPicPr>
            <p:cNvPr id="4" name="Graphic 3" descr="Europe with solid fill">
              <a:extLst>
                <a:ext uri="{FF2B5EF4-FFF2-40B4-BE49-F238E27FC236}">
                  <a16:creationId xmlns:a16="http://schemas.microsoft.com/office/drawing/2014/main" id="{12156FC4-AEAA-4914-AB92-AE084E98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9039" y="1312191"/>
              <a:ext cx="1519630" cy="15196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A1C3D6-AA33-4946-BCCF-B8C98CA5ADBB}"/>
                </a:ext>
              </a:extLst>
            </p:cNvPr>
            <p:cNvSpPr txBox="1"/>
            <p:nvPr/>
          </p:nvSpPr>
          <p:spPr>
            <a:xfrm>
              <a:off x="9328445" y="1897087"/>
              <a:ext cx="12800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accent6"/>
                  </a:solidFill>
                  <a:latin typeface="Calibri" panose="020F0502020204030204"/>
                </a:rPr>
                <a:t>National </a:t>
              </a:r>
              <a:br>
                <a:rPr lang="en-GB" sz="1600" b="1" dirty="0">
                  <a:solidFill>
                    <a:schemeClr val="accent6"/>
                  </a:solidFill>
                  <a:latin typeface="Calibri" panose="020F0502020204030204"/>
                </a:rPr>
              </a:br>
              <a:r>
                <a:rPr lang="en-GB" sz="1600" b="1" dirty="0">
                  <a:solidFill>
                    <a:schemeClr val="accent6"/>
                  </a:solidFill>
                  <a:latin typeface="Calibri" panose="020F0502020204030204"/>
                </a:rPr>
                <a:t>Associations</a:t>
              </a:r>
              <a:endParaRPr lang="en-GB" sz="16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4A0D490-56B1-426D-B2D3-959B3F09812D}"/>
              </a:ext>
            </a:extLst>
          </p:cNvPr>
          <p:cNvSpPr txBox="1"/>
          <p:nvPr/>
        </p:nvSpPr>
        <p:spPr>
          <a:xfrm>
            <a:off x="655921" y="2902775"/>
            <a:ext cx="34926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02091C"/>
                </a:solidFill>
                <a:effectLst/>
                <a:latin typeface="din-2014"/>
              </a:rPr>
              <a:t>International Conference on Advanced Technologies and Treatments of </a:t>
            </a:r>
            <a:r>
              <a:rPr lang="en-GB" sz="1600" b="1" dirty="0">
                <a:solidFill>
                  <a:srgbClr val="02091C"/>
                </a:solidFill>
                <a:latin typeface="din-2014"/>
              </a:rPr>
              <a:t>Di</a:t>
            </a:r>
            <a:r>
              <a:rPr lang="en-GB" sz="1600" b="1" i="0" dirty="0">
                <a:solidFill>
                  <a:srgbClr val="02091C"/>
                </a:solidFill>
                <a:effectLst/>
                <a:latin typeface="din-2014"/>
              </a:rPr>
              <a:t>abetes (ATTD)</a:t>
            </a:r>
            <a:br>
              <a:rPr lang="en-GB" sz="1600" dirty="0">
                <a:latin typeface="Calibri" panose="020F0502020204030204"/>
              </a:rPr>
            </a:br>
            <a:endParaRPr lang="en-GB" sz="1600" b="1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MTE’s engagement: </a:t>
            </a:r>
            <a:r>
              <a:rPr lang="en-GB" sz="1600" dirty="0">
                <a:latin typeface="Calibri" panose="020F0502020204030204"/>
              </a:rPr>
              <a:t>strong</a:t>
            </a:r>
            <a:r>
              <a:rPr lang="en-GB" sz="1600" b="1" dirty="0">
                <a:latin typeface="Calibri" panose="020F0502020204030204"/>
              </a:rPr>
              <a:t> </a:t>
            </a:r>
            <a:r>
              <a:rPr lang="en-GB" sz="1600" dirty="0">
                <a:latin typeface="Calibri" panose="020F0502020204030204"/>
              </a:rPr>
              <a:t>historic relationship with ATTD</a:t>
            </a:r>
            <a:br>
              <a:rPr lang="en-GB" sz="1600" dirty="0">
                <a:latin typeface="Calibri" panose="020F0502020204030204"/>
              </a:rPr>
            </a:br>
            <a:endParaRPr lang="en-GB" sz="16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Sponsorship </a:t>
            </a:r>
            <a:r>
              <a:rPr lang="en-GB" sz="1600" dirty="0">
                <a:latin typeface="Calibri" panose="020F0502020204030204"/>
              </a:rPr>
              <a:t>of start-up grants at New Tech Fair since its founding; now a cornerstone of the conference</a:t>
            </a:r>
            <a:br>
              <a:rPr lang="en-GB" sz="1600" dirty="0">
                <a:latin typeface="Calibri" panose="020F0502020204030204"/>
              </a:rPr>
            </a:br>
            <a:endParaRPr lang="en-GB" sz="16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/>
              </a:rPr>
              <a:t>Grant support </a:t>
            </a:r>
            <a:r>
              <a:rPr lang="en-GB" sz="1600" dirty="0">
                <a:latin typeface="Calibri" panose="020F0502020204030204"/>
              </a:rPr>
              <a:t>for website and educational portal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61D6E5-28AB-427E-B929-05DA3E99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679" y="437198"/>
            <a:ext cx="10515600" cy="880947"/>
          </a:xfrm>
        </p:spPr>
        <p:txBody>
          <a:bodyPr>
            <a:normAutofit/>
          </a:bodyPr>
          <a:lstStyle/>
          <a:p>
            <a:r>
              <a:rPr lang="en-US" sz="3200" b="1" dirty="0"/>
              <a:t>Our Partnerships</a:t>
            </a:r>
          </a:p>
        </p:txBody>
      </p:sp>
      <p:pic>
        <p:nvPicPr>
          <p:cNvPr id="24" name="Graphic 23" descr="Handshake with solid fill">
            <a:extLst>
              <a:ext uri="{FF2B5EF4-FFF2-40B4-BE49-F238E27FC236}">
                <a16:creationId xmlns:a16="http://schemas.microsoft.com/office/drawing/2014/main" id="{24DD302A-18A0-4538-943F-A64F2DA82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695" y="433378"/>
            <a:ext cx="841093" cy="8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553E-AE3F-4AA5-9FE0-0EAE8C32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679" y="437198"/>
            <a:ext cx="10515600" cy="880947"/>
          </a:xfrm>
        </p:spPr>
        <p:txBody>
          <a:bodyPr>
            <a:normAutofit/>
          </a:bodyPr>
          <a:lstStyle/>
          <a:p>
            <a:r>
              <a:rPr lang="en-US" sz="2800" b="1" dirty="0"/>
              <a:t>Our Partnerships: </a:t>
            </a:r>
            <a:r>
              <a:rPr lang="en-US" sz="2800" dirty="0"/>
              <a:t>European Diabetes Forum (EUDF)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10C34E-30B9-4472-AAE0-E5511C7BA16F}"/>
              </a:ext>
            </a:extLst>
          </p:cNvPr>
          <p:cNvSpPr txBox="1"/>
          <p:nvPr/>
        </p:nvSpPr>
        <p:spPr>
          <a:xfrm>
            <a:off x="6977949" y="1765051"/>
            <a:ext cx="48406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multi-stakeholder European diabetes forum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kicked off in 2020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Aims to unite diabetes stakeholders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 with one voice and achieve policy results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Our group joined January 2021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, identifying an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opportunity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provide knowledge and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valuable input from the medical technology sector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on key discussions and initiatives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actively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 engage,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including through strategic forum research and discussions, content development, webinars, and Policy Network support, including on the EU NCD initiative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68294-F959-4C2B-AD43-B3614256CC6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4094"/>
          <a:stretch/>
        </p:blipFill>
        <p:spPr>
          <a:xfrm>
            <a:off x="1017648" y="1463367"/>
            <a:ext cx="5178201" cy="220258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8DF8C8-5A47-4845-A726-4B911C82A9CC}"/>
              </a:ext>
            </a:extLst>
          </p:cNvPr>
          <p:cNvGrpSpPr/>
          <p:nvPr/>
        </p:nvGrpSpPr>
        <p:grpSpPr>
          <a:xfrm>
            <a:off x="373391" y="3711542"/>
            <a:ext cx="5476243" cy="2114440"/>
            <a:chOff x="5898932" y="4125067"/>
            <a:chExt cx="5476243" cy="21144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97DF95-70D9-45D4-93F4-CFFB5C288DAD}"/>
                </a:ext>
              </a:extLst>
            </p:cNvPr>
            <p:cNvGrpSpPr/>
            <p:nvPr/>
          </p:nvGrpSpPr>
          <p:grpSpPr>
            <a:xfrm>
              <a:off x="6637441" y="4125067"/>
              <a:ext cx="4737734" cy="2114440"/>
              <a:chOff x="6637441" y="4125067"/>
              <a:chExt cx="4737734" cy="2114440"/>
            </a:xfrm>
          </p:grpSpPr>
          <p:sp>
            <p:nvSpPr>
              <p:cNvPr id="14" name="Rectangle 20">
                <a:extLst>
                  <a:ext uri="{FF2B5EF4-FFF2-40B4-BE49-F238E27FC236}">
                    <a16:creationId xmlns:a16="http://schemas.microsoft.com/office/drawing/2014/main" id="{E5A6DE25-2DDC-4EB4-9989-C1D2F36CF53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 flipH="1">
                <a:off x="6686539" y="6002259"/>
                <a:ext cx="2785296" cy="237247"/>
              </a:xfrm>
              <a:prstGeom prst="rect">
                <a:avLst/>
              </a:prstGeom>
              <a:solidFill>
                <a:srgbClr val="006865"/>
              </a:solidFill>
              <a:ln>
                <a:noFill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Board</a:t>
                </a:r>
              </a:p>
            </p:txBody>
          </p:sp>
          <p:sp>
            <p:nvSpPr>
              <p:cNvPr id="15" name="AutoShape 43">
                <a:extLst>
                  <a:ext uri="{FF2B5EF4-FFF2-40B4-BE49-F238E27FC236}">
                    <a16:creationId xmlns:a16="http://schemas.microsoft.com/office/drawing/2014/main" id="{1550A6FE-C86F-494A-B26A-51273BA2C76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 flipH="1">
                <a:off x="6637443" y="4875960"/>
                <a:ext cx="1441745" cy="311346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6200000" scaled="1"/>
                <a:tileRect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id="{506A4540-C506-42C6-B587-4CCBE65CA73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 flipH="1">
                <a:off x="8254557" y="4875960"/>
                <a:ext cx="1441745" cy="311346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6200000" scaled="1"/>
                <a:tileRect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AutoShape 43">
                <a:extLst>
                  <a:ext uri="{FF2B5EF4-FFF2-40B4-BE49-F238E27FC236}">
                    <a16:creationId xmlns:a16="http://schemas.microsoft.com/office/drawing/2014/main" id="{742FEC38-3B17-45AF-A12F-6C61621B6BF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flipH="1">
                <a:off x="9890921" y="4875960"/>
                <a:ext cx="1441745" cy="311346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6200000" scaled="1"/>
                <a:tileRect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AutoShape 24">
                <a:extLst>
                  <a:ext uri="{FF2B5EF4-FFF2-40B4-BE49-F238E27FC236}">
                    <a16:creationId xmlns:a16="http://schemas.microsoft.com/office/drawing/2014/main" id="{170D1E7E-617C-4699-B841-C95A3C10275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flipH="1" flipV="1">
                <a:off x="6637441" y="5216720"/>
                <a:ext cx="1441745" cy="717872"/>
              </a:xfrm>
              <a:custGeom>
                <a:avLst/>
                <a:gdLst>
                  <a:gd name="G0" fmla="+- 1561 0 0"/>
                  <a:gd name="G1" fmla="+- 21600 0 1561"/>
                  <a:gd name="G2" fmla="*/ 1561 1 2"/>
                  <a:gd name="G3" fmla="+- 21600 0 G2"/>
                  <a:gd name="G4" fmla="+/ 1561 21600 2"/>
                  <a:gd name="G5" fmla="+/ G1 0 2"/>
                  <a:gd name="G6" fmla="*/ 21600 21600 1561"/>
                  <a:gd name="G7" fmla="*/ G6 1 2"/>
                  <a:gd name="G8" fmla="+- 21600 0 G7"/>
                  <a:gd name="G9" fmla="*/ 21600 1 2"/>
                  <a:gd name="G10" fmla="+- 1561 0 G9"/>
                  <a:gd name="G11" fmla="?: G10 G8 0"/>
                  <a:gd name="G12" fmla="?: G10 G7 21600"/>
                  <a:gd name="T0" fmla="*/ 20819 w 21600"/>
                  <a:gd name="T1" fmla="*/ 10800 h 21600"/>
                  <a:gd name="T2" fmla="*/ 10800 w 21600"/>
                  <a:gd name="T3" fmla="*/ 21600 h 21600"/>
                  <a:gd name="T4" fmla="*/ 781 w 21600"/>
                  <a:gd name="T5" fmla="*/ 10800 h 21600"/>
                  <a:gd name="T6" fmla="*/ 10800 w 21600"/>
                  <a:gd name="T7" fmla="*/ 0 h 21600"/>
                  <a:gd name="T8" fmla="*/ 2581 w 21600"/>
                  <a:gd name="T9" fmla="*/ 2581 h 21600"/>
                  <a:gd name="T10" fmla="*/ 19019 w 21600"/>
                  <a:gd name="T11" fmla="*/ 190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61" y="21600"/>
                    </a:lnTo>
                    <a:lnTo>
                      <a:pt x="200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0076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AutoShape 24">
                <a:extLst>
                  <a:ext uri="{FF2B5EF4-FFF2-40B4-BE49-F238E27FC236}">
                    <a16:creationId xmlns:a16="http://schemas.microsoft.com/office/drawing/2014/main" id="{13DDC40A-67D0-4553-AE6A-24DD59B1358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 flipH="1" flipV="1">
                <a:off x="8254554" y="5216720"/>
                <a:ext cx="1441745" cy="717872"/>
              </a:xfrm>
              <a:custGeom>
                <a:avLst/>
                <a:gdLst>
                  <a:gd name="G0" fmla="+- 1561 0 0"/>
                  <a:gd name="G1" fmla="+- 21600 0 1561"/>
                  <a:gd name="G2" fmla="*/ 1561 1 2"/>
                  <a:gd name="G3" fmla="+- 21600 0 G2"/>
                  <a:gd name="G4" fmla="+/ 1561 21600 2"/>
                  <a:gd name="G5" fmla="+/ G1 0 2"/>
                  <a:gd name="G6" fmla="*/ 21600 21600 1561"/>
                  <a:gd name="G7" fmla="*/ G6 1 2"/>
                  <a:gd name="G8" fmla="+- 21600 0 G7"/>
                  <a:gd name="G9" fmla="*/ 21600 1 2"/>
                  <a:gd name="G10" fmla="+- 1561 0 G9"/>
                  <a:gd name="G11" fmla="?: G10 G8 0"/>
                  <a:gd name="G12" fmla="?: G10 G7 21600"/>
                  <a:gd name="T0" fmla="*/ 20819 w 21600"/>
                  <a:gd name="T1" fmla="*/ 10800 h 21600"/>
                  <a:gd name="T2" fmla="*/ 10800 w 21600"/>
                  <a:gd name="T3" fmla="*/ 21600 h 21600"/>
                  <a:gd name="T4" fmla="*/ 781 w 21600"/>
                  <a:gd name="T5" fmla="*/ 10800 h 21600"/>
                  <a:gd name="T6" fmla="*/ 10800 w 21600"/>
                  <a:gd name="T7" fmla="*/ 0 h 21600"/>
                  <a:gd name="T8" fmla="*/ 2581 w 21600"/>
                  <a:gd name="T9" fmla="*/ 2581 h 21600"/>
                  <a:gd name="T10" fmla="*/ 19019 w 21600"/>
                  <a:gd name="T11" fmla="*/ 190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61" y="21600"/>
                    </a:lnTo>
                    <a:lnTo>
                      <a:pt x="200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A526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AutoShape 24">
                <a:extLst>
                  <a:ext uri="{FF2B5EF4-FFF2-40B4-BE49-F238E27FC236}">
                    <a16:creationId xmlns:a16="http://schemas.microsoft.com/office/drawing/2014/main" id="{C0D98307-230D-4ABF-B53C-5CA6B92DD1E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 flipH="1" flipV="1">
                <a:off x="9833168" y="5216720"/>
                <a:ext cx="1441745" cy="717872"/>
              </a:xfrm>
              <a:custGeom>
                <a:avLst/>
                <a:gdLst>
                  <a:gd name="G0" fmla="+- 1561 0 0"/>
                  <a:gd name="G1" fmla="+- 21600 0 1561"/>
                  <a:gd name="G2" fmla="*/ 1561 1 2"/>
                  <a:gd name="G3" fmla="+- 21600 0 G2"/>
                  <a:gd name="G4" fmla="+/ 1561 21600 2"/>
                  <a:gd name="G5" fmla="+/ G1 0 2"/>
                  <a:gd name="G6" fmla="*/ 21600 21600 1561"/>
                  <a:gd name="G7" fmla="*/ G6 1 2"/>
                  <a:gd name="G8" fmla="+- 21600 0 G7"/>
                  <a:gd name="G9" fmla="*/ 21600 1 2"/>
                  <a:gd name="G10" fmla="+- 1561 0 G9"/>
                  <a:gd name="G11" fmla="?: G10 G8 0"/>
                  <a:gd name="G12" fmla="?: G10 G7 21600"/>
                  <a:gd name="T0" fmla="*/ 20819 w 21600"/>
                  <a:gd name="T1" fmla="*/ 10800 h 21600"/>
                  <a:gd name="T2" fmla="*/ 10800 w 21600"/>
                  <a:gd name="T3" fmla="*/ 21600 h 21600"/>
                  <a:gd name="T4" fmla="*/ 781 w 21600"/>
                  <a:gd name="T5" fmla="*/ 10800 h 21600"/>
                  <a:gd name="T6" fmla="*/ 10800 w 21600"/>
                  <a:gd name="T7" fmla="*/ 0 h 21600"/>
                  <a:gd name="T8" fmla="*/ 2581 w 21600"/>
                  <a:gd name="T9" fmla="*/ 2581 h 21600"/>
                  <a:gd name="T10" fmla="*/ 19019 w 21600"/>
                  <a:gd name="T11" fmla="*/ 1901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61" y="21600"/>
                    </a:lnTo>
                    <a:lnTo>
                      <a:pt x="200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C14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AutoShape 5">
                <a:extLst>
                  <a:ext uri="{FF2B5EF4-FFF2-40B4-BE49-F238E27FC236}">
                    <a16:creationId xmlns:a16="http://schemas.microsoft.com/office/drawing/2014/main" id="{DF5A4459-3D94-49F4-9D3D-FB84BABA2CD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 flipH="1">
                <a:off x="6686539" y="4125067"/>
                <a:ext cx="4688636" cy="658167"/>
              </a:xfrm>
              <a:prstGeom prst="rect">
                <a:avLst/>
              </a:prstGeom>
              <a:solidFill>
                <a:srgbClr val="00A4AD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Forum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With full members, associate members, supporting collaborators &amp;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National Diabetes Forums + Policy Network</a:t>
                </a:r>
              </a:p>
            </p:txBody>
          </p:sp>
          <p:sp>
            <p:nvSpPr>
              <p:cNvPr id="41" name="Rectangle 3">
                <a:extLst>
                  <a:ext uri="{FF2B5EF4-FFF2-40B4-BE49-F238E27FC236}">
                    <a16:creationId xmlns:a16="http://schemas.microsoft.com/office/drawing/2014/main" id="{F2250EF2-5E42-40A1-B4DD-DC9039FD52D9}"/>
                  </a:ext>
                </a:extLst>
              </p:cNvPr>
              <p:cNvSpPr txBox="1"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6809562" y="5381358"/>
                <a:ext cx="1128029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>
                  <a:defRPr sz="1100" b="1">
                    <a:solidFill>
                      <a:schemeClr val="accent3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Data &amp; Registries</a:t>
                </a:r>
                <a:r>
                  <a:rPr kumimoji="0" lang="nl-B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2" name="Rectangle 3">
                <a:extLst>
                  <a:ext uri="{FF2B5EF4-FFF2-40B4-BE49-F238E27FC236}">
                    <a16:creationId xmlns:a16="http://schemas.microsoft.com/office/drawing/2014/main" id="{49E69F6C-A662-4FA4-B32A-3E354E65FD3C}"/>
                  </a:ext>
                </a:extLst>
              </p:cNvPr>
              <p:cNvSpPr txBox="1"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8273806" y="5344109"/>
                <a:ext cx="1349101" cy="5078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>
                  <a:defRPr sz="1100" b="1">
                    <a:solidFill>
                      <a:schemeClr val="accent3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Self-care, Technology Digitalization</a:t>
                </a:r>
              </a:p>
            </p:txBody>
          </p:sp>
          <p:sp>
            <p:nvSpPr>
              <p:cNvPr id="43" name="Rectangle 3">
                <a:extLst>
                  <a:ext uri="{FF2B5EF4-FFF2-40B4-BE49-F238E27FC236}">
                    <a16:creationId xmlns:a16="http://schemas.microsoft.com/office/drawing/2014/main" id="{5BC01193-8A45-4E15-BE3C-6E0EC8D3EDC5}"/>
                  </a:ext>
                </a:extLst>
              </p:cNvPr>
              <p:cNvSpPr txBox="1"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9686676" y="5451823"/>
                <a:ext cx="1678706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>
                  <a:defRPr sz="1100" b="1">
                    <a:solidFill>
                      <a:schemeClr val="accent3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Integrated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Care</a:t>
                </a:r>
                <a:r>
                  <a:rPr kumimoji="0" lang="de-DE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1E0D8D6-7591-48A0-B01E-62F6E82E659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7223360" y="4946138"/>
                <a:ext cx="255016" cy="211032"/>
              </a:xfrm>
              <a:prstGeom prst="ellipse">
                <a:avLst/>
              </a:prstGeom>
              <a:solidFill>
                <a:srgbClr val="0E8479"/>
              </a:solidFill>
              <a:ln w="1905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8694CB6-A93C-4670-8F09-5E4164533FB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57587" y="4946138"/>
                <a:ext cx="255016" cy="211032"/>
              </a:xfrm>
              <a:prstGeom prst="ellipse">
                <a:avLst/>
              </a:prstGeom>
              <a:solidFill>
                <a:srgbClr val="0E8479"/>
              </a:solidFill>
              <a:ln w="1905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FE21B14-43BA-4084-A3D2-A8F2B5E8529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8821222" y="4946138"/>
                <a:ext cx="255016" cy="211032"/>
              </a:xfrm>
              <a:prstGeom prst="ellipse">
                <a:avLst/>
              </a:prstGeom>
              <a:solidFill>
                <a:srgbClr val="0E8479"/>
              </a:solidFill>
              <a:ln w="1905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52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8" name="AutoShape 5">
                <a:extLst>
                  <a:ext uri="{FF2B5EF4-FFF2-40B4-BE49-F238E27FC236}">
                    <a16:creationId xmlns:a16="http://schemas.microsoft.com/office/drawing/2014/main" id="{4FF8AE61-2EEF-4215-BB84-821F5B48A01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flipH="1">
                <a:off x="9560949" y="6009431"/>
                <a:ext cx="1771714" cy="230076"/>
              </a:xfrm>
              <a:prstGeom prst="rect">
                <a:avLst/>
              </a:prstGeom>
              <a:solidFill>
                <a:srgbClr val="0098DB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Executive Director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9B61C99-F7A2-492F-82F8-C2B32BE3EF57}"/>
                </a:ext>
              </a:extLst>
            </p:cNvPr>
            <p:cNvSpPr txBox="1"/>
            <p:nvPr/>
          </p:nvSpPr>
          <p:spPr>
            <a:xfrm>
              <a:off x="5898932" y="5229585"/>
              <a:ext cx="910630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5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 Strategic Forums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Chaired by Experts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1FE6EA-4AD9-4FD6-82BE-FC00FD6037B1}"/>
              </a:ext>
            </a:extLst>
          </p:cNvPr>
          <p:cNvGrpSpPr/>
          <p:nvPr/>
        </p:nvGrpSpPr>
        <p:grpSpPr>
          <a:xfrm>
            <a:off x="6551858" y="1574387"/>
            <a:ext cx="264389" cy="4324032"/>
            <a:chOff x="3951327" y="1440182"/>
            <a:chExt cx="264389" cy="432403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76CAAF-CFB3-46C7-9F8B-362360CF9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1327" y="1440182"/>
              <a:ext cx="10853" cy="432403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9CC25C2-F2FF-4DDA-83B4-B36B259E4D50}"/>
                </a:ext>
              </a:extLst>
            </p:cNvPr>
            <p:cNvSpPr/>
            <p:nvPr/>
          </p:nvSpPr>
          <p:spPr>
            <a:xfrm rot="5400000">
              <a:off x="3831226" y="3489237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Graphic 28" descr="Handshake with solid fill">
            <a:extLst>
              <a:ext uri="{FF2B5EF4-FFF2-40B4-BE49-F238E27FC236}">
                <a16:creationId xmlns:a16="http://schemas.microsoft.com/office/drawing/2014/main" id="{DE490C5F-4530-43C0-B1FE-4C722898FB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1570" y="423753"/>
            <a:ext cx="841093" cy="841093"/>
          </a:xfrm>
          <a:prstGeom prst="rect">
            <a:avLst/>
          </a:prstGeom>
        </p:spPr>
      </p:pic>
      <p:pic>
        <p:nvPicPr>
          <p:cNvPr id="3" name="Picture 4" descr="European Diabetes Forum (EUDF) | LinkedIn">
            <a:extLst>
              <a:ext uri="{FF2B5EF4-FFF2-40B4-BE49-F238E27FC236}">
                <a16:creationId xmlns:a16="http://schemas.microsoft.com/office/drawing/2014/main" id="{32A56A1B-AC94-8779-3C08-3694FDE86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b="22719"/>
          <a:stretch/>
        </p:blipFill>
        <p:spPr bwMode="auto">
          <a:xfrm>
            <a:off x="9792729" y="322986"/>
            <a:ext cx="2154550" cy="12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4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th International Conference on Advanced Technologies &amp;amp; Treatments for  Diabetes (ATTD 2019) - Simul">
            <a:extLst>
              <a:ext uri="{FF2B5EF4-FFF2-40B4-BE49-F238E27FC236}">
                <a16:creationId xmlns:a16="http://schemas.microsoft.com/office/drawing/2014/main" id="{815B1FF3-DAB8-1C68-0E38-56D56F67D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9"/>
          <a:stretch/>
        </p:blipFill>
        <p:spPr bwMode="auto">
          <a:xfrm>
            <a:off x="9741260" y="506896"/>
            <a:ext cx="1905000" cy="14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310C34E-30B9-4472-AAE0-E5511C7BA16F}"/>
              </a:ext>
            </a:extLst>
          </p:cNvPr>
          <p:cNvSpPr txBox="1"/>
          <p:nvPr/>
        </p:nvSpPr>
        <p:spPr>
          <a:xfrm>
            <a:off x="8486286" y="5169334"/>
            <a:ext cx="3370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Visibility on the ATTD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Portal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remaining funds from the start-up grants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C427E4-963C-43D5-99BE-792C84759DE3}"/>
              </a:ext>
            </a:extLst>
          </p:cNvPr>
          <p:cNvSpPr txBox="1">
            <a:spLocks/>
          </p:cNvSpPr>
          <p:nvPr/>
        </p:nvSpPr>
        <p:spPr>
          <a:xfrm>
            <a:off x="1461902" y="618024"/>
            <a:ext cx="10253074" cy="50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>
                <a:solidFill>
                  <a:schemeClr val="tx2">
                    <a:lumMod val="75000"/>
                  </a:schemeClr>
                </a:solidFill>
                <a:latin typeface="Chalet-NewYorkNineteenEighty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2"/>
                </a:solidFill>
              </a:rPr>
              <a:t>Our Partnerships: </a:t>
            </a:r>
            <a:r>
              <a:rPr lang="en-GB" sz="2800" b="0" dirty="0">
                <a:solidFill>
                  <a:schemeClr val="tx2"/>
                </a:solidFill>
              </a:rPr>
              <a:t>ATTD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halet-NewYorkNineteenEighty" pitchFamily="2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70465-60DA-42BE-8EB7-0970158336E3}"/>
              </a:ext>
            </a:extLst>
          </p:cNvPr>
          <p:cNvSpPr txBox="1"/>
          <p:nvPr/>
        </p:nvSpPr>
        <p:spPr>
          <a:xfrm>
            <a:off x="332777" y="5169334"/>
            <a:ext cx="32949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Assessment of start-up grant applications 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based on criteria developed for the Diabetes Sector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185FA-A9FD-4767-9120-7A5A2A1FDE23}"/>
              </a:ext>
            </a:extLst>
          </p:cNvPr>
          <p:cNvSpPr txBox="1"/>
          <p:nvPr/>
        </p:nvSpPr>
        <p:spPr>
          <a:xfrm>
            <a:off x="3991953" y="5177246"/>
            <a:ext cx="4192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Conference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speaking engagements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MTE visibility 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throughout the conference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D9D085-4755-4478-96D2-191F2F297692}"/>
              </a:ext>
            </a:extLst>
          </p:cNvPr>
          <p:cNvGrpSpPr/>
          <p:nvPr/>
        </p:nvGrpSpPr>
        <p:grpSpPr>
          <a:xfrm>
            <a:off x="461570" y="1824597"/>
            <a:ext cx="11266909" cy="3360560"/>
            <a:chOff x="461570" y="1516485"/>
            <a:chExt cx="11266909" cy="33605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2F2CB9-B6C2-407A-9F86-5A945C39349E}"/>
                </a:ext>
              </a:extLst>
            </p:cNvPr>
            <p:cNvSpPr/>
            <p:nvPr/>
          </p:nvSpPr>
          <p:spPr>
            <a:xfrm>
              <a:off x="461570" y="1516485"/>
              <a:ext cx="11266909" cy="3360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D1360E-F1AA-4FED-A763-CDDD0F1FB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7058" y="1645252"/>
              <a:ext cx="2853354" cy="30460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673D4D-4ADE-4BB3-B4F3-0AA1A27032F9}"/>
                </a:ext>
              </a:extLst>
            </p:cNvPr>
            <p:cNvGrpSpPr/>
            <p:nvPr/>
          </p:nvGrpSpPr>
          <p:grpSpPr>
            <a:xfrm>
              <a:off x="569647" y="1705467"/>
              <a:ext cx="2841772" cy="2985822"/>
              <a:chOff x="4366804" y="1547598"/>
              <a:chExt cx="3820451" cy="363881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9254D3D-6F97-4B9A-BBB4-1F8C21ACC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85593" y="2017644"/>
                <a:ext cx="3587759" cy="3036942"/>
              </a:xfrm>
              <a:prstGeom prst="rect">
                <a:avLst/>
              </a:prstGeom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8C16C1E-2A43-49F7-AA64-379DF5CC2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6804" y="1547598"/>
                <a:ext cx="3820451" cy="363881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pic>
          <p:nvPicPr>
            <p:cNvPr id="14" name="Picture 13" descr="A picture containing text, sign, several&#10;&#10;Description automatically generated">
              <a:extLst>
                <a:ext uri="{FF2B5EF4-FFF2-40B4-BE49-F238E27FC236}">
                  <a16:creationId xmlns:a16="http://schemas.microsoft.com/office/drawing/2014/main" id="{CB3231E0-56E5-4521-9ABC-4D59DB2B1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5" t="20542" r="7682" b="13524"/>
            <a:stretch/>
          </p:blipFill>
          <p:spPr>
            <a:xfrm>
              <a:off x="3627682" y="1680067"/>
              <a:ext cx="4803195" cy="3061708"/>
            </a:xfrm>
            <a:prstGeom prst="rect">
              <a:avLst/>
            </a:prstGeom>
          </p:spPr>
        </p:pic>
        <p:pic>
          <p:nvPicPr>
            <p:cNvPr id="20" name="Picture 2" descr="ATTD (@ATTDconf) | Twitter">
              <a:extLst>
                <a:ext uri="{FF2B5EF4-FFF2-40B4-BE49-F238E27FC236}">
                  <a16:creationId xmlns:a16="http://schemas.microsoft.com/office/drawing/2014/main" id="{3FF47246-FFA7-4A44-A202-FFC63350D3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13" b="26639"/>
            <a:stretch/>
          </p:blipFill>
          <p:spPr bwMode="auto">
            <a:xfrm>
              <a:off x="732270" y="1745617"/>
              <a:ext cx="845575" cy="40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Graphic 17" descr="Handshake with solid fill">
            <a:extLst>
              <a:ext uri="{FF2B5EF4-FFF2-40B4-BE49-F238E27FC236}">
                <a16:creationId xmlns:a16="http://schemas.microsoft.com/office/drawing/2014/main" id="{EDD43AC5-762F-4B31-A47C-AB26A96A54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570" y="423753"/>
            <a:ext cx="841093" cy="8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5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192BE8-2A9E-4F53-5679-4F5F0AA4EA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MTE Diabetes </a:t>
            </a:r>
            <a:r>
              <a:rPr lang="de-DE" b="1" dirty="0" err="1"/>
              <a:t>Sector</a:t>
            </a:r>
            <a:r>
              <a:rPr lang="de-DE" b="1" dirty="0"/>
              <a:t> Group</a:t>
            </a:r>
          </a:p>
          <a:p>
            <a:pPr marL="0" indent="0">
              <a:buNone/>
            </a:pPr>
            <a:r>
              <a:rPr lang="de-DE" b="1" dirty="0" err="1"/>
              <a:t>Priorities</a:t>
            </a:r>
            <a:r>
              <a:rPr lang="de-DE" b="1" dirty="0"/>
              <a:t> &amp; </a:t>
            </a:r>
            <a:r>
              <a:rPr lang="de-DE" b="1" dirty="0" err="1"/>
              <a:t>Activities</a:t>
            </a:r>
            <a:endParaRPr lang="de-DE" b="1" dirty="0"/>
          </a:p>
          <a:p>
            <a:pPr marL="514350" indent="-514350">
              <a:buFont typeface="+mj-lt"/>
              <a:buAutoNum type="romanUcPeriod"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r>
              <a:rPr lang="de-DE" dirty="0"/>
              <a:t>Who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&amp;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/>
              <a:t>Advancing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Digital Transformation </a:t>
            </a:r>
            <a:r>
              <a:rPr lang="de-DE" dirty="0" err="1"/>
              <a:t>of</a:t>
            </a:r>
            <a:r>
              <a:rPr lang="de-DE" dirty="0"/>
              <a:t> Diabetes Care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/>
              <a:t>Engaging</a:t>
            </a:r>
            <a:r>
              <a:rPr lang="de-DE" dirty="0"/>
              <a:t> on Type 2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/>
              <a:t>The EU Non-</a:t>
            </a:r>
            <a:r>
              <a:rPr lang="de-DE" dirty="0" err="1"/>
              <a:t>Communicable</a:t>
            </a:r>
            <a:r>
              <a:rPr lang="de-DE" dirty="0"/>
              <a:t> Disease </a:t>
            </a:r>
            <a:r>
              <a:rPr lang="de-DE" dirty="0" err="1"/>
              <a:t>lnitiative</a:t>
            </a:r>
            <a:r>
              <a:rPr lang="de-DE" dirty="0"/>
              <a:t> &amp; Joint Action on CVDs and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/>
              <a:t>Our</a:t>
            </a:r>
            <a:r>
              <a:rPr lang="de-DE" dirty="0"/>
              <a:t> Partnerships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0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310C34E-30B9-4472-AAE0-E5511C7BA16F}"/>
              </a:ext>
            </a:extLst>
          </p:cNvPr>
          <p:cNvSpPr txBox="1"/>
          <p:nvPr/>
        </p:nvSpPr>
        <p:spPr>
          <a:xfrm>
            <a:off x="5854147" y="2400067"/>
            <a:ext cx="576063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schemeClr val="tx2"/>
                </a:solidFill>
                <a:latin typeface="Calibri" panose="020F0502020204030204"/>
              </a:rPr>
              <a:t>Support with input into key country developments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Interoperability 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(in Germany and beyond),</a:t>
            </a: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 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updates and collaboration with MTE (</a:t>
            </a:r>
            <a:r>
              <a:rPr lang="en-GB" sz="1600" dirty="0" err="1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e.g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, IWG and </a:t>
            </a:r>
            <a:r>
              <a:rPr lang="en-GB" sz="1600" dirty="0" err="1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BVMed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 on the development of MIOs in in Q1-Q2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Evolving reimbursement programmes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 (post-ETAPES, BE Pyramid; </a:t>
            </a:r>
            <a:r>
              <a:rPr lang="en-GB" sz="1600" dirty="0" err="1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DiGA</a:t>
            </a:r>
            <a: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)</a:t>
            </a:r>
            <a:br>
              <a:rPr lang="en-GB" sz="16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</a:br>
            <a:endParaRPr lang="en-GB" sz="1600" dirty="0">
              <a:solidFill>
                <a:srgbClr val="FFFFFF">
                  <a:lumMod val="10000"/>
                </a:srgbClr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tx2"/>
                </a:solidFill>
                <a:latin typeface="Calibri" panose="020F0502020204030204"/>
              </a:rPr>
              <a:t>Increase engagement with priority countries </a:t>
            </a:r>
            <a:endParaRPr lang="en-GB" b="1" i="1" dirty="0">
              <a:solidFill>
                <a:schemeClr val="tx2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I</a:t>
            </a:r>
            <a:r>
              <a:rPr lang="en-GB" sz="1600" b="1" dirty="0">
                <a:latin typeface="Calibri" panose="020F0502020204030204"/>
              </a:rPr>
              <a:t>dentify opportunities to bring Value programme and T2 content in-country </a:t>
            </a:r>
            <a:r>
              <a:rPr lang="en-GB" sz="1600" dirty="0">
                <a:latin typeface="Calibri" panose="020F0502020204030204"/>
              </a:rPr>
              <a:t>(NAMs or via collaboration with EUDF) to take case to policymakers </a:t>
            </a:r>
            <a:endParaRPr lang="en-GB" sz="1600" dirty="0">
              <a:solidFill>
                <a:srgbClr val="FFFFFF">
                  <a:lumMod val="10000"/>
                </a:srgbClr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latin typeface="Calibri" panose="020F0502020204030204"/>
              </a:rPr>
              <a:t>Explore potential national pilot project with EUDF </a:t>
            </a:r>
            <a:r>
              <a:rPr lang="en-GB" sz="1600" dirty="0">
                <a:latin typeface="Calibri" panose="020F0502020204030204"/>
              </a:rPr>
              <a:t>to bring value narrative to country-level decisionmakers (linked to EU NCD Initiative)</a:t>
            </a:r>
            <a:endParaRPr lang="en-GB" sz="1600" b="1" dirty="0">
              <a:latin typeface="Calibri" panose="020F0502020204030204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624C145-A40F-458D-ADA6-2CCCDB08E70B}"/>
              </a:ext>
            </a:extLst>
          </p:cNvPr>
          <p:cNvSpPr txBox="1">
            <a:spLocks/>
          </p:cNvSpPr>
          <p:nvPr/>
        </p:nvSpPr>
        <p:spPr>
          <a:xfrm>
            <a:off x="1261874" y="610726"/>
            <a:ext cx="10253074" cy="50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>
                <a:solidFill>
                  <a:schemeClr val="tx2">
                    <a:lumMod val="75000"/>
                  </a:schemeClr>
                </a:solidFill>
                <a:latin typeface="Chalet-NewYorkNineteenEighty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2"/>
                </a:solidFill>
              </a:rPr>
              <a:t> Our Partnerships: </a:t>
            </a:r>
            <a:r>
              <a:rPr lang="en-GB" sz="2800" b="0" dirty="0">
                <a:solidFill>
                  <a:schemeClr val="tx2"/>
                </a:solidFill>
              </a:rPr>
              <a:t>National Association Collaboration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halet-NewYorkNineteenEighty" pitchFamily="2" charset="0"/>
              <a:ea typeface="+mj-ea"/>
              <a:cs typeface="+mj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E9B4E4-ADD6-46D0-AE48-568287FE009F}"/>
              </a:ext>
            </a:extLst>
          </p:cNvPr>
          <p:cNvSpPr txBox="1"/>
          <p:nvPr/>
        </p:nvSpPr>
        <p:spPr>
          <a:xfrm>
            <a:off x="431513" y="1264694"/>
            <a:ext cx="10829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Objective: </a:t>
            </a:r>
            <a:r>
              <a:rPr lang="en-GB" dirty="0"/>
              <a:t>National level decisionmakers understand the importance – and set incentives for the uptake -- of digitally enabled care and a value-based approach to healthcare, including for T2</a:t>
            </a:r>
            <a:endParaRPr lang="en-GB" dirty="0">
              <a:solidFill>
                <a:srgbClr val="222222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97FCE7-383D-4FA4-BA45-CD84E5F43697}"/>
              </a:ext>
            </a:extLst>
          </p:cNvPr>
          <p:cNvSpPr txBox="1"/>
          <p:nvPr/>
        </p:nvSpPr>
        <p:spPr>
          <a:xfrm>
            <a:off x="431513" y="1902741"/>
            <a:ext cx="1057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Approach: </a:t>
            </a:r>
            <a:r>
              <a:rPr lang="en-GB" dirty="0"/>
              <a:t>Continue supporting country-level engagement in the following ways: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C76982-A62A-4447-85CE-443B09172204}"/>
              </a:ext>
            </a:extLst>
          </p:cNvPr>
          <p:cNvCxnSpPr>
            <a:cxnSpLocks/>
          </p:cNvCxnSpPr>
          <p:nvPr/>
        </p:nvCxnSpPr>
        <p:spPr>
          <a:xfrm>
            <a:off x="377845" y="1356190"/>
            <a:ext cx="0" cy="9719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Handshake with solid fill">
            <a:extLst>
              <a:ext uri="{FF2B5EF4-FFF2-40B4-BE49-F238E27FC236}">
                <a16:creationId xmlns:a16="http://schemas.microsoft.com/office/drawing/2014/main" id="{B7EA223E-C0AD-7C7F-5917-38360CE18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570" y="423753"/>
            <a:ext cx="841093" cy="8410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F6A2C9E-BF1B-90E1-6B42-A717AF915850}"/>
              </a:ext>
            </a:extLst>
          </p:cNvPr>
          <p:cNvGrpSpPr/>
          <p:nvPr/>
        </p:nvGrpSpPr>
        <p:grpSpPr>
          <a:xfrm>
            <a:off x="216628" y="2997533"/>
            <a:ext cx="5760639" cy="2710151"/>
            <a:chOff x="924826" y="3089782"/>
            <a:chExt cx="8700549" cy="3327888"/>
          </a:xfrm>
        </p:grpSpPr>
        <p:pic>
          <p:nvPicPr>
            <p:cNvPr id="4" name="Picture 2" descr="Austromed Logo">
              <a:extLst>
                <a:ext uri="{FF2B5EF4-FFF2-40B4-BE49-F238E27FC236}">
                  <a16:creationId xmlns:a16="http://schemas.microsoft.com/office/drawing/2014/main" id="{5B2E2370-84AA-31F9-ED17-9FC45F3EBB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9987"/>
            <a:stretch/>
          </p:blipFill>
          <p:spPr bwMode="auto">
            <a:xfrm>
              <a:off x="4820626" y="5561117"/>
              <a:ext cx="1771256" cy="61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Land Logo">
              <a:extLst>
                <a:ext uri="{FF2B5EF4-FFF2-40B4-BE49-F238E27FC236}">
                  <a16:creationId xmlns:a16="http://schemas.microsoft.com/office/drawing/2014/main" id="{558A8723-010C-BF5C-337D-95A53E9D3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759" y="5267884"/>
              <a:ext cx="1867845" cy="93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0" descr="BVMed - Gesundheit gestalten">
              <a:extLst>
                <a:ext uri="{FF2B5EF4-FFF2-40B4-BE49-F238E27FC236}">
                  <a16:creationId xmlns:a16="http://schemas.microsoft.com/office/drawing/2014/main" id="{07219AD8-0427-8071-F236-4E1A37499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26" y="4217590"/>
              <a:ext cx="2575814" cy="103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Image result for vdgh">
              <a:extLst>
                <a:ext uri="{FF2B5EF4-FFF2-40B4-BE49-F238E27FC236}">
                  <a16:creationId xmlns:a16="http://schemas.microsoft.com/office/drawing/2014/main" id="{F3E83B8C-9240-CA5E-966F-784AD1631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718" y="3217669"/>
              <a:ext cx="1217626" cy="65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 descr="Image result for fenin logo">
              <a:extLst>
                <a:ext uri="{FF2B5EF4-FFF2-40B4-BE49-F238E27FC236}">
                  <a16:creationId xmlns:a16="http://schemas.microsoft.com/office/drawing/2014/main" id="{5D407462-9711-739D-CB2F-EA1C4FBAA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887" y="5417663"/>
              <a:ext cx="2184255" cy="6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2" descr="Image result for swedishmedtech">
              <a:extLst>
                <a:ext uri="{FF2B5EF4-FFF2-40B4-BE49-F238E27FC236}">
                  <a16:creationId xmlns:a16="http://schemas.microsoft.com/office/drawing/2014/main" id="{D02E2CFE-06FE-7D6B-AA06-4F6D0BE3B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655" y="4369059"/>
              <a:ext cx="1718958" cy="565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4" descr="Related image">
              <a:extLst>
                <a:ext uri="{FF2B5EF4-FFF2-40B4-BE49-F238E27FC236}">
                  <a16:creationId xmlns:a16="http://schemas.microsoft.com/office/drawing/2014/main" id="{97E682E4-5B68-53DB-F725-2E4104B5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983" y="4457618"/>
              <a:ext cx="1550091" cy="63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6" descr="ABHI HealthTech for Life">
              <a:extLst>
                <a:ext uri="{FF2B5EF4-FFF2-40B4-BE49-F238E27FC236}">
                  <a16:creationId xmlns:a16="http://schemas.microsoft.com/office/drawing/2014/main" id="{69F89FF1-3D14-2B1B-20BA-64AEAAE57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626" y="3223306"/>
              <a:ext cx="1013324" cy="54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0" descr="Image result for confindustria">
              <a:extLst>
                <a:ext uri="{FF2B5EF4-FFF2-40B4-BE49-F238E27FC236}">
                  <a16:creationId xmlns:a16="http://schemas.microsoft.com/office/drawing/2014/main" id="{76541A6E-8426-312F-1F33-5F69A419A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569" y="3130331"/>
              <a:ext cx="1426377" cy="73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D3B09693-7682-A6C7-5C01-D829D6CB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9220" y="4532294"/>
              <a:ext cx="1442214" cy="360552"/>
            </a:xfrm>
            <a:prstGeom prst="rect">
              <a:avLst/>
            </a:prstGeom>
          </p:spPr>
        </p:pic>
        <p:pic>
          <p:nvPicPr>
            <p:cNvPr id="82" name="Picture 8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D9FDDCB-D615-8BF4-2DF3-7FBB8D119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2351" y="3089782"/>
              <a:ext cx="1211859" cy="81458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DAD5E80-A617-EFA8-9A92-454E21DF530C}"/>
                </a:ext>
              </a:extLst>
            </p:cNvPr>
            <p:cNvSpPr txBox="1"/>
            <p:nvPr/>
          </p:nvSpPr>
          <p:spPr>
            <a:xfrm>
              <a:off x="2283011" y="3904367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France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32F4AE-2050-698E-437C-BEBF6B73BCB1}"/>
                </a:ext>
              </a:extLst>
            </p:cNvPr>
            <p:cNvSpPr txBox="1"/>
            <p:nvPr/>
          </p:nvSpPr>
          <p:spPr>
            <a:xfrm>
              <a:off x="4000628" y="3888234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CF7A7C0-5A79-D6C3-BB2C-5592AB55BAD0}"/>
                </a:ext>
              </a:extLst>
            </p:cNvPr>
            <p:cNvSpPr txBox="1"/>
            <p:nvPr/>
          </p:nvSpPr>
          <p:spPr>
            <a:xfrm>
              <a:off x="6096000" y="3856551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Italy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1C92AD3-DB39-ECC5-6DF9-4AE34B2B62AE}"/>
                </a:ext>
              </a:extLst>
            </p:cNvPr>
            <p:cNvSpPr txBox="1"/>
            <p:nvPr/>
          </p:nvSpPr>
          <p:spPr>
            <a:xfrm>
              <a:off x="8023681" y="3801113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UK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57AE9D8-4C77-4F18-1B20-2100AA2B847E}"/>
                </a:ext>
              </a:extLst>
            </p:cNvPr>
            <p:cNvSpPr txBox="1"/>
            <p:nvPr/>
          </p:nvSpPr>
          <p:spPr>
            <a:xfrm>
              <a:off x="6134222" y="4898552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Slovenia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CC4F93D-7BF5-DD5B-C64B-9529351A22ED}"/>
                </a:ext>
              </a:extLst>
            </p:cNvPr>
            <p:cNvSpPr txBox="1"/>
            <p:nvPr/>
          </p:nvSpPr>
          <p:spPr>
            <a:xfrm>
              <a:off x="7810622" y="4920963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Sweden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CD5B9BF-9D17-114F-F1A5-4DEE10F5BAC2}"/>
                </a:ext>
              </a:extLst>
            </p:cNvPr>
            <p:cNvSpPr txBox="1"/>
            <p:nvPr/>
          </p:nvSpPr>
          <p:spPr>
            <a:xfrm>
              <a:off x="1462137" y="4932147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F34595-BB61-D4A8-DC75-7C13CAA87C50}"/>
                </a:ext>
              </a:extLst>
            </p:cNvPr>
            <p:cNvSpPr txBox="1"/>
            <p:nvPr/>
          </p:nvSpPr>
          <p:spPr>
            <a:xfrm>
              <a:off x="2967447" y="5993240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Spain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A44F29E-0A6C-21FE-6718-871589D1B7B6}"/>
                </a:ext>
              </a:extLst>
            </p:cNvPr>
            <p:cNvSpPr txBox="1"/>
            <p:nvPr/>
          </p:nvSpPr>
          <p:spPr>
            <a:xfrm>
              <a:off x="4225219" y="5113995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UK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2EAAB84-1B90-FC20-25F2-CD8A48C769CE}"/>
                </a:ext>
              </a:extLst>
            </p:cNvPr>
            <p:cNvSpPr txBox="1"/>
            <p:nvPr/>
          </p:nvSpPr>
          <p:spPr>
            <a:xfrm>
              <a:off x="5295153" y="6109893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Austria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0E1850-7A18-D13D-AD49-8A34E642DBAA}"/>
                </a:ext>
              </a:extLst>
            </p:cNvPr>
            <p:cNvSpPr txBox="1"/>
            <p:nvPr/>
          </p:nvSpPr>
          <p:spPr>
            <a:xfrm>
              <a:off x="7430417" y="6109893"/>
              <a:ext cx="160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>
                  <a:ln>
                    <a:noFill/>
                  </a:ln>
                  <a:solidFill>
                    <a:srgbClr val="60269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Belgium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24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C427E4-963C-43D5-99BE-792C84759DE3}"/>
              </a:ext>
            </a:extLst>
          </p:cNvPr>
          <p:cNvSpPr txBox="1">
            <a:spLocks/>
          </p:cNvSpPr>
          <p:nvPr/>
        </p:nvSpPr>
        <p:spPr>
          <a:xfrm>
            <a:off x="336178" y="563698"/>
            <a:ext cx="10253074" cy="50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i="0" kern="1200">
                <a:solidFill>
                  <a:schemeClr val="tx2">
                    <a:lumMod val="75000"/>
                  </a:schemeClr>
                </a:solidFill>
                <a:latin typeface="Chalet-NewYorkNineteenEighty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2"/>
                </a:solidFill>
              </a:rPr>
              <a:t>World Diabetes Day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halet-NewYorkNineteenEighty" pitchFamily="2" charset="0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A28058-6A61-5AE9-AC7C-D2C194DC62AD}"/>
              </a:ext>
            </a:extLst>
          </p:cNvPr>
          <p:cNvGrpSpPr/>
          <p:nvPr/>
        </p:nvGrpSpPr>
        <p:grpSpPr>
          <a:xfrm rot="10800000" flipH="1">
            <a:off x="2997892" y="1727909"/>
            <a:ext cx="323509" cy="3912124"/>
            <a:chOff x="3962179" y="1477555"/>
            <a:chExt cx="253537" cy="4504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34F6AEE-0786-FDF9-84DF-979FE08405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179" y="1477555"/>
              <a:ext cx="0" cy="45043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4D6635E-9E0F-B990-C2FF-DD9B98F746DF}"/>
                </a:ext>
              </a:extLst>
            </p:cNvPr>
            <p:cNvSpPr/>
            <p:nvPr/>
          </p:nvSpPr>
          <p:spPr>
            <a:xfrm rot="5400000">
              <a:off x="3831226" y="3594385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F7B9F9-30BA-7B07-93C4-F478E4E0EA59}"/>
              </a:ext>
            </a:extLst>
          </p:cNvPr>
          <p:cNvSpPr txBox="1"/>
          <p:nvPr/>
        </p:nvSpPr>
        <p:spPr>
          <a:xfrm>
            <a:off x="336178" y="1647844"/>
            <a:ext cx="27047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/>
              </a:rPr>
              <a:t>The Group produced a </a:t>
            </a:r>
            <a:r>
              <a:rPr lang="en-GB" b="1" dirty="0">
                <a:latin typeface="Calibri" panose="020F0502020204030204"/>
              </a:rPr>
              <a:t>social campaign for World Diabetes Day </a:t>
            </a:r>
            <a:r>
              <a:rPr lang="en-GB" dirty="0">
                <a:latin typeface="Calibri" panose="020F0502020204030204"/>
              </a:rPr>
              <a:t>that :</a:t>
            </a:r>
          </a:p>
          <a:p>
            <a:endParaRPr lang="en-GB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/>
              </a:rPr>
              <a:t>supported the Global campaign of the International Diabetes Federation (IDF)</a:t>
            </a:r>
          </a:p>
          <a:p>
            <a:endParaRPr lang="en-GB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/>
              </a:rPr>
              <a:t>amplified key priorities and messaging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/>
              </a:rPr>
              <a:t>Collaborated with National Association colleagues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800176-FAC4-48AC-5ED7-94DF36300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80048"/>
              </p:ext>
            </p:extLst>
          </p:nvPr>
        </p:nvGraphicFramePr>
        <p:xfrm>
          <a:off x="3750369" y="2064622"/>
          <a:ext cx="2543442" cy="3413760"/>
        </p:xfrm>
        <a:graphic>
          <a:graphicData uri="http://schemas.openxmlformats.org/drawingml/2006/table">
            <a:tbl>
              <a:tblPr/>
              <a:tblGrid>
                <a:gridCol w="2543442">
                  <a:extLst>
                    <a:ext uri="{9D8B030D-6E8A-4147-A177-3AD203B41FA5}">
                      <a16:colId xmlns:a16="http://schemas.microsoft.com/office/drawing/2014/main" val="3181005620"/>
                    </a:ext>
                  </a:extLst>
                </a:gridCol>
              </a:tblGrid>
              <a:tr h="187445">
                <a:tc>
                  <a:txBody>
                    <a:bodyPr/>
                    <a:lstStyle/>
                    <a:p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Example messages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01617"/>
                  </a:ext>
                </a:extLst>
              </a:tr>
              <a:tr h="10318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</a:rPr>
                        <a:t>Type 2</a:t>
                      </a:r>
                      <a:r>
                        <a:rPr lang="en-GB" sz="900" b="0" i="0" u="none" strike="noStrike" dirty="0">
                          <a:solidFill>
                            <a:srgbClr val="1D9BF0"/>
                          </a:solidFill>
                          <a:effectLst/>
                          <a:latin typeface="Arial" panose="020B0604020202020204" pitchFamily="34" charset="0"/>
                        </a:rPr>
                        <a:t> #diabetes</a:t>
                      </a:r>
                      <a: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</a:rPr>
                        <a:t> is a progressive condition that can lead to serious health consequences if not effectively managed. Learn how #medtech supports in the management journey here: </a:t>
                      </a:r>
                      <a:r>
                        <a:rPr lang="en-GB" sz="900" b="0" i="0" u="sng" strike="noStrike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https://bit.ly/3DczPyD</a:t>
                      </a:r>
                      <a:b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</a:br>
                      <a:b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</a:rPr>
                        <a:t>#WDD2022 #EducationToProtect</a:t>
                      </a:r>
                      <a:endParaRPr lang="en-GB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369431"/>
                  </a:ext>
                </a:extLst>
              </a:tr>
              <a:tr h="12246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</a:rPr>
                        <a:t>More than 90% of</a:t>
                      </a:r>
                      <a:r>
                        <a:rPr lang="en-GB" sz="900" b="0" i="0" u="none" strike="noStrike" dirty="0">
                          <a:solidFill>
                            <a:srgbClr val="1D9BF0"/>
                          </a:solidFill>
                          <a:effectLst/>
                          <a:latin typeface="Arial" panose="020B0604020202020204" pitchFamily="34" charset="0"/>
                        </a:rPr>
                        <a:t> #diabetes</a:t>
                      </a:r>
                      <a: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</a:rPr>
                        <a:t> care is self-care. Learn how digitally enabled medical technologies empower people living with T1 and T2 diabetes to better manage the condition, improving health outcomes and quality of life. ➡️</a:t>
                      </a:r>
                      <a:r>
                        <a:rPr lang="en-GB" sz="900" b="0" i="0" u="none" strike="noStrike" dirty="0">
                          <a:solidFill>
                            <a:srgbClr val="1D9BF0"/>
                          </a:solidFill>
                          <a:effectLst/>
                          <a:latin typeface="Arial" panose="020B0604020202020204" pitchFamily="34" charset="0"/>
                        </a:rPr>
                        <a:t>https://bit.ly/3a2zZKS</a:t>
                      </a:r>
                      <a:r>
                        <a:rPr lang="en-GB" sz="900" b="0" i="0" u="none" strike="noStrike" dirty="0">
                          <a:solidFill>
                            <a:srgbClr val="0F141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1D9BF0"/>
                          </a:solidFill>
                          <a:effectLst/>
                          <a:latin typeface="Arial" panose="020B0604020202020204" pitchFamily="34" charset="0"/>
                        </a:rPr>
                        <a:t>#WDD2022 #EducationToProtect </a:t>
                      </a:r>
                      <a:endParaRPr lang="en-GB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530534"/>
                  </a:ext>
                </a:extLst>
              </a:tr>
              <a:tr h="7961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Today is </a:t>
                      </a:r>
                      <a:r>
                        <a:rPr lang="en-GB" sz="900" b="0" i="0" u="none" strike="noStrike" dirty="0">
                          <a:solidFill>
                            <a:srgbClr val="1D9BF0"/>
                          </a:solidFill>
                          <a:effectLst/>
                          <a:latin typeface="Arial" panose="020B0604020202020204" pitchFamily="34" charset="0"/>
                        </a:rPr>
                        <a:t>#WorldDiabetesDay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The medical technology industry supports people living with diabetes and stands in solidarity with the entire diabetes community.</a:t>
                      </a:r>
                      <a:r>
                        <a:rPr lang="en-GB" sz="900" b="0" i="0" u="none" strike="noStrike" dirty="0">
                          <a:solidFill>
                            <a:srgbClr val="1D9BF0"/>
                          </a:solidFill>
                          <a:effectLst/>
                          <a:latin typeface="Arial" panose="020B0604020202020204" pitchFamily="34" charset="0"/>
                        </a:rPr>
                        <a:t> #WDD2022 #EducationToProtect</a:t>
                      </a:r>
                      <a:endParaRPr lang="en-GB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3526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EFAD697-A1D2-0849-E10A-2D248E2B9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812" y="2361199"/>
            <a:ext cx="2164406" cy="213560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6F169-9683-75B6-0DA0-C1984F14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632" y="1162998"/>
            <a:ext cx="1933528" cy="333380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1A09C4-1557-C88D-C137-61BCD80F490F}"/>
              </a:ext>
            </a:extLst>
          </p:cNvPr>
          <p:cNvGrpSpPr/>
          <p:nvPr/>
        </p:nvGrpSpPr>
        <p:grpSpPr>
          <a:xfrm>
            <a:off x="7930377" y="4851133"/>
            <a:ext cx="2282638" cy="1258781"/>
            <a:chOff x="7149601" y="4126387"/>
            <a:chExt cx="2671357" cy="18230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EEFCE2-56BF-409F-791A-A5C77DCCF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9601" y="4258778"/>
              <a:ext cx="2117689" cy="169067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B2B805-09E3-9C25-9DE6-F2AC72ED2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0365" y="4185702"/>
              <a:ext cx="2134925" cy="17044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B08DAA-E1F0-88ED-BF2D-CED9534F2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0403" y="4126387"/>
              <a:ext cx="2160555" cy="172490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368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CDC3E-9A29-20DB-2038-02C072515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914" y="1291990"/>
            <a:ext cx="8318606" cy="102230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  <a:br>
              <a:rPr lang="de-DE" dirty="0"/>
            </a:b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4A8E1A-981C-C55C-717E-CD57EE2B5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6650" y="3617634"/>
            <a:ext cx="4462886" cy="13716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Tanja Valentin</a:t>
            </a:r>
          </a:p>
          <a:p>
            <a:r>
              <a:rPr lang="en-GB" dirty="0"/>
              <a:t>t.valentin@medtecheurope.org</a:t>
            </a:r>
          </a:p>
          <a:p>
            <a:r>
              <a:rPr lang="en-GB" dirty="0"/>
              <a:t>GSM: +32 493 518 005</a:t>
            </a:r>
          </a:p>
          <a:p>
            <a:r>
              <a:rPr lang="en-GB" dirty="0">
                <a:hlinkClick r:id="rId2"/>
              </a:rPr>
              <a:t>https://www.medtecheurope.org/diabetes/</a:t>
            </a:r>
            <a:r>
              <a:rPr lang="en-GB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B4B626-C1D7-B6E7-F348-10B844FF4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4" y="3617634"/>
            <a:ext cx="4929822" cy="544513"/>
          </a:xfrm>
        </p:spPr>
        <p:txBody>
          <a:bodyPr>
            <a:normAutofit/>
          </a:bodyPr>
          <a:lstStyle/>
          <a:p>
            <a:r>
              <a:rPr lang="de-DE" dirty="0"/>
              <a:t>MedTech Europe Diabetes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7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192BE8-2A9E-4F53-5679-4F5F0AA4EA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r>
              <a:rPr lang="de-DE" b="1" dirty="0"/>
              <a:t>Who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&amp; </a:t>
            </a: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do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Advancing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Digital Transformation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Diabetes Care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Engaging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on Type 2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The EU Non-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Communicable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Disease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lnitiative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Joint Action on CVDs and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Our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Partnerships</a:t>
            </a:r>
            <a:endParaRPr lang="en-GB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6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42F47A4-1E48-46BA-A73F-E6EF888B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Diabetes Sector Group: Who we are</a:t>
            </a:r>
            <a:endParaRPr lang="en-GB" b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D497A0E-BA85-49B0-B931-4FF0D822D92E}"/>
              </a:ext>
            </a:extLst>
          </p:cNvPr>
          <p:cNvSpPr txBox="1">
            <a:spLocks/>
          </p:cNvSpPr>
          <p:nvPr/>
        </p:nvSpPr>
        <p:spPr bwMode="auto">
          <a:xfrm>
            <a:off x="2784822" y="4343326"/>
            <a:ext cx="9486504" cy="16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Raise awareness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around diabetes prevention and care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Advance the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transformation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diabetes treatment and care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Enhance treatment and care for people living with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1 and Type 2 diabetes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Champion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value-based healthcare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improve quality of life and cut long-term costs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trusted partner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 diabetes environment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63BAA-5400-4DC1-820F-503F2693DFD8}"/>
              </a:ext>
            </a:extLst>
          </p:cNvPr>
          <p:cNvSpPr txBox="1"/>
          <p:nvPr/>
        </p:nvSpPr>
        <p:spPr>
          <a:xfrm>
            <a:off x="768283" y="1713205"/>
            <a:ext cx="1084553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Diabetes Sector Group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MedTech Europe 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brings together diabetes technology companies to champion people with diabetes, their advocates and healthcare professionals for the best choices to prevent, manage and ultimately cure diabetes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A3455-BAD7-4104-8C4B-8BDA71C8F22E}"/>
              </a:ext>
            </a:extLst>
          </p:cNvPr>
          <p:cNvSpPr txBox="1"/>
          <p:nvPr/>
        </p:nvSpPr>
        <p:spPr>
          <a:xfrm>
            <a:off x="591911" y="4929923"/>
            <a:ext cx="18501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priorities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8D80B9-E238-44F5-9038-5FB97A01F6DF}"/>
              </a:ext>
            </a:extLst>
          </p:cNvPr>
          <p:cNvGrpSpPr/>
          <p:nvPr/>
        </p:nvGrpSpPr>
        <p:grpSpPr>
          <a:xfrm>
            <a:off x="2396608" y="4562383"/>
            <a:ext cx="244655" cy="1164824"/>
            <a:chOff x="3679477" y="1897736"/>
            <a:chExt cx="269121" cy="134407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32F19B-0BF3-4053-BA94-F8E134677298}"/>
                </a:ext>
              </a:extLst>
            </p:cNvPr>
            <p:cNvCxnSpPr>
              <a:cxnSpLocks/>
            </p:cNvCxnSpPr>
            <p:nvPr/>
          </p:nvCxnSpPr>
          <p:spPr>
            <a:xfrm>
              <a:off x="3808439" y="1897736"/>
              <a:ext cx="5598" cy="13440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BADF887D-991C-4B66-8D30-A65B2E1C5086}"/>
                </a:ext>
              </a:extLst>
            </p:cNvPr>
            <p:cNvSpPr/>
            <p:nvPr/>
          </p:nvSpPr>
          <p:spPr>
            <a:xfrm>
              <a:off x="3679477" y="2423593"/>
              <a:ext cx="269121" cy="28889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13F5879-FB02-C18D-F7B4-825A8FDC2C10}"/>
              </a:ext>
            </a:extLst>
          </p:cNvPr>
          <p:cNvPicPr/>
          <p:nvPr/>
        </p:nvPicPr>
        <p:blipFill rotWithShape="1">
          <a:blip r:embed="rId3"/>
          <a:srcRect l="90191" r="-62"/>
          <a:stretch/>
        </p:blipFill>
        <p:spPr>
          <a:xfrm>
            <a:off x="10787503" y="3013880"/>
            <a:ext cx="1132594" cy="829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7E1A1-B264-C770-064A-A2176DBC0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278" y="3104016"/>
            <a:ext cx="1130450" cy="56522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244304A-E2D5-6F79-5224-97F5BB86C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0" y="3175523"/>
            <a:ext cx="864868" cy="540543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262AD0B-C795-0512-B463-BC5A341FE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33" y="3013880"/>
            <a:ext cx="1215748" cy="9021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B3F96C92-1E25-7D78-3F8F-0615F0708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56" y="3182915"/>
            <a:ext cx="1536067" cy="510708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78D0791-693D-2E69-E3CF-5D4E0AAD38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02" y="2760939"/>
            <a:ext cx="1652167" cy="1239125"/>
          </a:xfrm>
          <a:prstGeom prst="rect">
            <a:avLst/>
          </a:prstGeom>
        </p:spPr>
      </p:pic>
      <p:pic>
        <p:nvPicPr>
          <p:cNvPr id="21" name="Picture 20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348564D2-11DC-FAE8-BF87-737F92F3DF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42" y="3285075"/>
            <a:ext cx="868317" cy="408548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75048170-52A0-6723-49E6-812C396959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53" y="3085916"/>
            <a:ext cx="1002492" cy="5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42F47A4-1E48-46BA-A73F-E6EF888B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72" y="466287"/>
            <a:ext cx="10515600" cy="880947"/>
          </a:xfrm>
        </p:spPr>
        <p:txBody>
          <a:bodyPr>
            <a:normAutofit/>
          </a:bodyPr>
          <a:lstStyle/>
          <a:p>
            <a:r>
              <a:rPr lang="en-GB" b="1" dirty="0"/>
              <a:t>Company representatives in the Diabetes Sector Group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554875-B535-444A-8822-71AC4A0C9B2A}"/>
              </a:ext>
            </a:extLst>
          </p:cNvPr>
          <p:cNvSpPr/>
          <p:nvPr/>
        </p:nvSpPr>
        <p:spPr>
          <a:xfrm>
            <a:off x="750672" y="1442850"/>
            <a:ext cx="5528208" cy="465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Leaders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C69F5F-9163-7C7A-A33D-397F2E97CB81}"/>
              </a:ext>
            </a:extLst>
          </p:cNvPr>
          <p:cNvGraphicFramePr>
            <a:graphicFrameLocks noGrp="1"/>
          </p:cNvGraphicFramePr>
          <p:nvPr/>
        </p:nvGraphicFramePr>
        <p:xfrm>
          <a:off x="750672" y="2054087"/>
          <a:ext cx="5528208" cy="3948134"/>
        </p:xfrm>
        <a:graphic>
          <a:graphicData uri="http://schemas.openxmlformats.org/drawingml/2006/table">
            <a:tbl>
              <a:tblPr/>
              <a:tblGrid>
                <a:gridCol w="1390904">
                  <a:extLst>
                    <a:ext uri="{9D8B030D-6E8A-4147-A177-3AD203B41FA5}">
                      <a16:colId xmlns:a16="http://schemas.microsoft.com/office/drawing/2014/main" val="875106757"/>
                    </a:ext>
                  </a:extLst>
                </a:gridCol>
                <a:gridCol w="1872356">
                  <a:extLst>
                    <a:ext uri="{9D8B030D-6E8A-4147-A177-3AD203B41FA5}">
                      <a16:colId xmlns:a16="http://schemas.microsoft.com/office/drawing/2014/main" val="1813921554"/>
                    </a:ext>
                  </a:extLst>
                </a:gridCol>
                <a:gridCol w="2264948">
                  <a:extLst>
                    <a:ext uri="{9D8B030D-6E8A-4147-A177-3AD203B41FA5}">
                      <a16:colId xmlns:a16="http://schemas.microsoft.com/office/drawing/2014/main" val="2097563145"/>
                    </a:ext>
                  </a:extLst>
                </a:gridCol>
              </a:tblGrid>
              <a:tr h="1942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BL Name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Responsibility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09689"/>
                  </a:ext>
                </a:extLst>
              </a:tr>
              <a:tr h="470077"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Ansgar Resch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Divisional Vice President Diabetes Care, EMEA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31314"/>
                  </a:ext>
                </a:extLst>
              </a:tr>
              <a:tr h="407890"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Torstein Myhre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of Region Europe and Canada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22012"/>
                  </a:ext>
                </a:extLst>
              </a:tr>
              <a:tr h="479003"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Moussa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SVP &amp; General Manager EMEA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99362"/>
                  </a:ext>
                </a:extLst>
              </a:tr>
              <a:tr h="516584"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Slobodan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Radumilo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 President / General Manager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Diabetes Care Europe &amp; EMEA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79517"/>
                  </a:ext>
                </a:extLst>
              </a:tr>
              <a:tr h="4700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Swanborough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Manager, EMEA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19432"/>
                  </a:ext>
                </a:extLst>
              </a:tr>
              <a:tr h="470077"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Morton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 President, EMEA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93510"/>
                  </a:ext>
                </a:extLst>
              </a:tr>
              <a:tr h="470077"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Federico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Gavioli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 President Diabetes, EMEA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5510"/>
                  </a:ext>
                </a:extLst>
              </a:tr>
              <a:tr h="470077"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Andreas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Altemark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of Global Market Access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3735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EDCF97-1A38-E2B6-8CD0-9B2A6C9AD82D}"/>
              </a:ext>
            </a:extLst>
          </p:cNvPr>
          <p:cNvGraphicFramePr>
            <a:graphicFrameLocks noGrp="1"/>
          </p:cNvGraphicFramePr>
          <p:nvPr/>
        </p:nvGraphicFramePr>
        <p:xfrm>
          <a:off x="6418551" y="2054087"/>
          <a:ext cx="5152288" cy="3948133"/>
        </p:xfrm>
        <a:graphic>
          <a:graphicData uri="http://schemas.openxmlformats.org/drawingml/2006/table">
            <a:tbl>
              <a:tblPr/>
              <a:tblGrid>
                <a:gridCol w="2555699">
                  <a:extLst>
                    <a:ext uri="{9D8B030D-6E8A-4147-A177-3AD203B41FA5}">
                      <a16:colId xmlns:a16="http://schemas.microsoft.com/office/drawing/2014/main" val="1813921554"/>
                    </a:ext>
                  </a:extLst>
                </a:gridCol>
                <a:gridCol w="2596589">
                  <a:extLst>
                    <a:ext uri="{9D8B030D-6E8A-4147-A177-3AD203B41FA5}">
                      <a16:colId xmlns:a16="http://schemas.microsoft.com/office/drawing/2014/main" val="2097563145"/>
                    </a:ext>
                  </a:extLst>
                </a:gridCol>
              </a:tblGrid>
              <a:tr h="1844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Ambassadors Name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Responsibility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09689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Fleur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Levrat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Market Access Manager, EMEA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3131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2201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Adrian Gut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Government Affairs, EMEA | Dexcom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9936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Katerina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Zakrzewska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of Market Access &amp; Pricing Diabetes Care Europe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79517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Melanie Littlewood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Director, Value and Access, International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1943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Joyce Van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Hoeck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EMEA Market Access Lead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9351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Simona De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of Market Access and GA Diabetes EMEA region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551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Heather Mikulski</a:t>
                      </a: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Policy and Engagement Lead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373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035564-143C-24CB-6BBA-6024A22C6832}"/>
              </a:ext>
            </a:extLst>
          </p:cNvPr>
          <p:cNvSpPr/>
          <p:nvPr/>
        </p:nvSpPr>
        <p:spPr>
          <a:xfrm>
            <a:off x="6418551" y="1442850"/>
            <a:ext cx="5152288" cy="4650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Ambassadors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985A3-A039-46A6-4D09-E185CFE4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27" y="3673707"/>
            <a:ext cx="605865" cy="302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4697A-B96C-7E6B-AF35-B3A53301F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710" y="2287144"/>
            <a:ext cx="483753" cy="302933"/>
          </a:xfrm>
          <a:prstGeom prst="rect">
            <a:avLst/>
          </a:prstGeom>
        </p:spPr>
      </p:pic>
      <p:pic>
        <p:nvPicPr>
          <p:cNvPr id="1026" name="Picture 2" descr="Ascensia Diabetes Care | Glucose Meters, Test Strips &amp; CGM">
            <a:extLst>
              <a:ext uri="{FF2B5EF4-FFF2-40B4-BE49-F238E27FC236}">
                <a16:creationId xmlns:a16="http://schemas.microsoft.com/office/drawing/2014/main" id="{BE52C811-54EE-75AE-1A7D-2A5D0F2B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5" y="2682706"/>
            <a:ext cx="988060" cy="4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C010E-5177-D4E8-C520-557EB3F23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646" y="3326436"/>
            <a:ext cx="699880" cy="164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464C5-27CE-442F-6780-B0C9815A2E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931" b="28295"/>
          <a:stretch/>
        </p:blipFill>
        <p:spPr>
          <a:xfrm>
            <a:off x="967667" y="4645719"/>
            <a:ext cx="1035105" cy="372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DBCE26-8849-C48A-7186-7AAB8BE18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033" y="4972419"/>
            <a:ext cx="1035105" cy="650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33259-A7A4-07C4-802B-50CBDC2A1786}"/>
              </a:ext>
            </a:extLst>
          </p:cNvPr>
          <p:cNvPicPr/>
          <p:nvPr/>
        </p:nvPicPr>
        <p:blipFill rotWithShape="1">
          <a:blip r:embed="rId9"/>
          <a:srcRect l="90191" r="1973" b="14356"/>
          <a:stretch/>
        </p:blipFill>
        <p:spPr>
          <a:xfrm>
            <a:off x="1152207" y="5604829"/>
            <a:ext cx="537703" cy="352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37F2A3-F66A-2F29-9135-EC3DD9E0F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024" y="4234313"/>
            <a:ext cx="599440" cy="2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192BE8-2A9E-4F53-5679-4F5F0AA4EA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Who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are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what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we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do</a:t>
            </a:r>
          </a:p>
          <a:p>
            <a:pPr marL="514350" indent="-514350">
              <a:buFont typeface="+mj-lt"/>
              <a:buAutoNum type="romanUcPeriod"/>
            </a:pPr>
            <a:r>
              <a:rPr lang="de-DE" b="1" dirty="0" err="1"/>
              <a:t>Advancing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Digital Transformation </a:t>
            </a:r>
            <a:r>
              <a:rPr lang="de-DE" b="1" dirty="0" err="1"/>
              <a:t>of</a:t>
            </a:r>
            <a:r>
              <a:rPr lang="de-DE" b="1" dirty="0"/>
              <a:t> Diabetes Care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Engaging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on Type 2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The EU Non-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Communicable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Disease </a:t>
            </a: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lnitiative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&amp; Joint Action on CVDs and Diabetes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 err="1">
                <a:solidFill>
                  <a:schemeClr val="bg2">
                    <a:lumMod val="85000"/>
                  </a:schemeClr>
                </a:solidFill>
              </a:rPr>
              <a:t>Our</a:t>
            </a:r>
            <a:r>
              <a:rPr lang="de-DE" dirty="0">
                <a:solidFill>
                  <a:schemeClr val="bg2">
                    <a:lumMod val="85000"/>
                  </a:schemeClr>
                </a:solidFill>
              </a:rPr>
              <a:t> Partnerships</a:t>
            </a:r>
            <a:endParaRPr lang="en-GB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9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39DBFC-BFA4-98F9-B1D9-6A3EF4D8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96" y="545324"/>
            <a:ext cx="11354451" cy="8809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Advancing the Transformation of Diabetes Care (1): </a:t>
            </a:r>
            <a:r>
              <a:rPr lang="en-US" sz="2800" dirty="0">
                <a:solidFill>
                  <a:schemeClr val="tx2"/>
                </a:solidFill>
              </a:rPr>
              <a:t>The Digital Ecosystem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49B3E2-4131-4169-A268-4703637B71AB}"/>
              </a:ext>
            </a:extLst>
          </p:cNvPr>
          <p:cNvSpPr txBox="1"/>
          <p:nvPr/>
        </p:nvSpPr>
        <p:spPr>
          <a:xfrm>
            <a:off x="8785547" y="2284436"/>
            <a:ext cx="3015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/>
              <a:t>Core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A people-centric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Four value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Four core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Data flow and digital connectivity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99056C-1898-43BD-87D2-F85D6CF3ACE2}"/>
              </a:ext>
            </a:extLst>
          </p:cNvPr>
          <p:cNvSpPr txBox="1"/>
          <p:nvPr/>
        </p:nvSpPr>
        <p:spPr>
          <a:xfrm>
            <a:off x="5269930" y="5987626"/>
            <a:ext cx="23697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hlinkClick r:id="rId2"/>
              </a:rPr>
              <a:t>Available in EN, FR, ES, IT, DE, NL</a:t>
            </a:r>
            <a:endParaRPr lang="en-GB" sz="15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9A9DA94-A07F-4C20-9B33-35C7457CBD1B}"/>
              </a:ext>
            </a:extLst>
          </p:cNvPr>
          <p:cNvSpPr/>
          <p:nvPr/>
        </p:nvSpPr>
        <p:spPr>
          <a:xfrm rot="5400000">
            <a:off x="9889712" y="4043817"/>
            <a:ext cx="422159" cy="2916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604D56F-282E-47BF-A653-78728DF894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637" y="1563266"/>
            <a:ext cx="2920357" cy="41323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D1077F-1CDD-4259-995A-3A471C127242}"/>
              </a:ext>
            </a:extLst>
          </p:cNvPr>
          <p:cNvSpPr txBox="1"/>
          <p:nvPr/>
        </p:nvSpPr>
        <p:spPr>
          <a:xfrm>
            <a:off x="349466" y="1913238"/>
            <a:ext cx="35010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The group developed an i</a:t>
            </a:r>
            <a:r>
              <a:rPr lang="en-GB" dirty="0">
                <a:hlinkClick r:id="rId2"/>
              </a:rPr>
              <a:t>nfographic </a:t>
            </a:r>
            <a:r>
              <a:rPr lang="en-GB" dirty="0"/>
              <a:t>defining </a:t>
            </a:r>
          </a:p>
          <a:p>
            <a:pPr lvl="1"/>
            <a:endParaRPr lang="en-GB" dirty="0"/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’The Ecosystem of Digitally Enabled Diabetes Care’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b="1" dirty="0"/>
              <a:t>Three objectives: 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800100" lvl="1" indent="-342900">
              <a:buAutoNum type="arabicParenBoth"/>
            </a:pPr>
            <a:r>
              <a:rPr lang="en-GB" b="1" dirty="0"/>
              <a:t>Define</a:t>
            </a:r>
            <a:r>
              <a:rPr lang="en-GB" dirty="0"/>
              <a:t> a blurry concept</a:t>
            </a:r>
          </a:p>
          <a:p>
            <a:pPr marL="800100" lvl="1" indent="-342900">
              <a:buAutoNum type="arabicParenBoth"/>
            </a:pPr>
            <a:r>
              <a:rPr lang="en-GB" b="1" dirty="0"/>
              <a:t>Raise awareness</a:t>
            </a:r>
            <a:r>
              <a:rPr lang="en-GB" dirty="0"/>
              <a:t> with non-experts</a:t>
            </a:r>
          </a:p>
          <a:p>
            <a:pPr marL="800100" lvl="1" indent="-342900">
              <a:buAutoNum type="arabicParenBoth"/>
            </a:pPr>
            <a:r>
              <a:rPr lang="en-GB" b="1" dirty="0"/>
              <a:t>Reinforce </a:t>
            </a:r>
            <a:r>
              <a:rPr lang="en-GB" dirty="0"/>
              <a:t>the value of digital enabled medical technologies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B74890-1294-4AD1-BE63-4F55AFA00D84}"/>
              </a:ext>
            </a:extLst>
          </p:cNvPr>
          <p:cNvSpPr txBox="1"/>
          <p:nvPr/>
        </p:nvSpPr>
        <p:spPr>
          <a:xfrm>
            <a:off x="8785547" y="4621875"/>
            <a:ext cx="27340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dirty="0"/>
              <a:t>Very positive acknowledgement by </a:t>
            </a:r>
            <a:r>
              <a:rPr lang="en-GB" sz="1500" dirty="0" err="1"/>
              <a:t>medtech</a:t>
            </a:r>
            <a:r>
              <a:rPr lang="en-GB" sz="1500" dirty="0"/>
              <a:t> community and diabetes stakeholders!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79D0C6B2-FA84-D34E-38D6-86B76B03E8B8}"/>
              </a:ext>
            </a:extLst>
          </p:cNvPr>
          <p:cNvGrpSpPr/>
          <p:nvPr/>
        </p:nvGrpSpPr>
        <p:grpSpPr>
          <a:xfrm rot="10800000" flipH="1">
            <a:off x="4124084" y="1930213"/>
            <a:ext cx="323509" cy="3912124"/>
            <a:chOff x="3962179" y="1477555"/>
            <a:chExt cx="253537" cy="4504363"/>
          </a:xfrm>
        </p:grpSpPr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030A8A89-8047-49C8-877F-4113CCA7E4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179" y="1477555"/>
              <a:ext cx="0" cy="45043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Isosceles Triangle 23">
              <a:extLst>
                <a:ext uri="{FF2B5EF4-FFF2-40B4-BE49-F238E27FC236}">
                  <a16:creationId xmlns:a16="http://schemas.microsoft.com/office/drawing/2014/main" id="{42C2E99F-D781-A110-1124-D7C61E415B99}"/>
                </a:ext>
              </a:extLst>
            </p:cNvPr>
            <p:cNvSpPr/>
            <p:nvPr/>
          </p:nvSpPr>
          <p:spPr>
            <a:xfrm rot="5400000">
              <a:off x="3831226" y="3594385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50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8C1CC0-2B26-4C94-8BEE-78CDE260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53" y="1724393"/>
            <a:ext cx="2485582" cy="347143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B553E-AE3F-4AA5-9FE0-0EAE8C32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99" y="505460"/>
            <a:ext cx="10515600" cy="880947"/>
          </a:xfrm>
        </p:spPr>
        <p:txBody>
          <a:bodyPr>
            <a:normAutofit/>
          </a:bodyPr>
          <a:lstStyle/>
          <a:p>
            <a:r>
              <a:rPr lang="en-US" sz="2800" b="1" dirty="0"/>
              <a:t>Advancing the Transformation of Diabetes Care (2): </a:t>
            </a:r>
            <a:r>
              <a:rPr lang="en-US" sz="2800" dirty="0"/>
              <a:t>A Vision for Digitally Enabled Diabetes Care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2F040-AEE4-4A2E-BD7C-C24700CAE6AA}"/>
              </a:ext>
            </a:extLst>
          </p:cNvPr>
          <p:cNvSpPr txBox="1"/>
          <p:nvPr/>
        </p:nvSpPr>
        <p:spPr>
          <a:xfrm rot="2359088">
            <a:off x="10863904" y="772285"/>
            <a:ext cx="1497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Review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10C34E-30B9-4472-AAE0-E5511C7BA16F}"/>
              </a:ext>
            </a:extLst>
          </p:cNvPr>
          <p:cNvSpPr txBox="1"/>
          <p:nvPr/>
        </p:nvSpPr>
        <p:spPr>
          <a:xfrm>
            <a:off x="5244029" y="1324303"/>
            <a:ext cx="663046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GB" sz="19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The group commissioned </a:t>
            </a:r>
            <a:r>
              <a:rPr lang="en-GB" sz="19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  <a:hlinkClick r:id="rId4"/>
              </a:rPr>
              <a:t>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vision paper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 on </a:t>
            </a:r>
            <a:r>
              <a:rPr lang="en-GB" sz="1900" b="1" dirty="0">
                <a:solidFill>
                  <a:srgbClr val="FFFFFF">
                    <a:lumMod val="10000"/>
                  </a:srgbClr>
                </a:solidFill>
                <a:hlinkClick r:id="rId4"/>
              </a:rPr>
              <a:t>‘digitally enabled diabetes care’</a:t>
            </a:r>
            <a:r>
              <a:rPr lang="en-GB" sz="1900" b="1" dirty="0">
                <a:solidFill>
                  <a:srgbClr val="FFFFFF">
                    <a:lumMod val="10000"/>
                  </a:srgbClr>
                </a:solidFill>
              </a:rPr>
              <a:t> </a:t>
            </a:r>
            <a:r>
              <a:rPr lang="en-GB" sz="19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exploring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key trends, challenges and solutions for the future </a:t>
            </a: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(2020)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Co-authorship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Prof. J. Nolan and T. Valentin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 and input by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leading KOLs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diabetes</a:t>
            </a: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paper was discussed in two webinars: 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Panels of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and political KOLs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voices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9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Testing vision vs real-life </a:t>
            </a:r>
            <a:r>
              <a:rPr lang="en-US" sz="19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with national examples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900" dirty="0">
              <a:solidFill>
                <a:srgbClr val="FFFFFF">
                  <a:lumMod val="10000"/>
                </a:srgbClr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9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Vision paper available in English and </a:t>
            </a:r>
            <a:r>
              <a:rPr lang="en-GB" sz="19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  <a:hlinkClick r:id="rId5"/>
              </a:rPr>
              <a:t>Spanish</a:t>
            </a:r>
            <a:endParaRPr lang="en-GB" sz="1900" dirty="0">
              <a:solidFill>
                <a:srgbClr val="FFFFFF">
                  <a:lumMod val="10000"/>
                </a:srgbClr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9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Recordings of </a:t>
            </a:r>
            <a:r>
              <a:rPr lang="en-GB" sz="190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webinars 1 and 2 </a:t>
            </a:r>
            <a:r>
              <a:rPr lang="en-GB" sz="19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are available </a:t>
            </a:r>
            <a:r>
              <a:rPr lang="en-GB" sz="190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  <a:hlinkClick r:id="rId6"/>
              </a:rPr>
              <a:t>here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1FE6EA-4AD9-4FD6-82BE-FC00FD6037B1}"/>
              </a:ext>
            </a:extLst>
          </p:cNvPr>
          <p:cNvGrpSpPr/>
          <p:nvPr/>
        </p:nvGrpSpPr>
        <p:grpSpPr>
          <a:xfrm>
            <a:off x="4978559" y="1438327"/>
            <a:ext cx="265470" cy="4576227"/>
            <a:chOff x="3951327" y="1190098"/>
            <a:chExt cx="264389" cy="457411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76CAAF-CFB3-46C7-9F8B-362360CF950A}"/>
                </a:ext>
              </a:extLst>
            </p:cNvPr>
            <p:cNvCxnSpPr>
              <a:cxnSpLocks/>
            </p:cNvCxnSpPr>
            <p:nvPr/>
          </p:nvCxnSpPr>
          <p:spPr>
            <a:xfrm>
              <a:off x="3951327" y="1190098"/>
              <a:ext cx="0" cy="45741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9CC25C2-F2FF-4DDA-83B4-B36B259E4D50}"/>
                </a:ext>
              </a:extLst>
            </p:cNvPr>
            <p:cNvSpPr/>
            <p:nvPr/>
          </p:nvSpPr>
          <p:spPr>
            <a:xfrm rot="5400000">
              <a:off x="3831226" y="3341902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2DA1E867-B0A4-49A5-9C13-3F4C2EFE2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6" t="11281" r="4184"/>
          <a:stretch/>
        </p:blipFill>
        <p:spPr bwMode="auto">
          <a:xfrm>
            <a:off x="1846343" y="3975792"/>
            <a:ext cx="2866747" cy="2269438"/>
          </a:xfrm>
          <a:prstGeom prst="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45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2A2F040-AEE4-4A2E-BD7C-C24700CAE6AA}"/>
              </a:ext>
            </a:extLst>
          </p:cNvPr>
          <p:cNvSpPr txBox="1"/>
          <p:nvPr/>
        </p:nvSpPr>
        <p:spPr>
          <a:xfrm rot="2359088">
            <a:off x="10863904" y="772285"/>
            <a:ext cx="1497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Review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10C34E-30B9-4472-AAE0-E5511C7BA16F}"/>
              </a:ext>
            </a:extLst>
          </p:cNvPr>
          <p:cNvSpPr txBox="1"/>
          <p:nvPr/>
        </p:nvSpPr>
        <p:spPr>
          <a:xfrm>
            <a:off x="417355" y="1537037"/>
            <a:ext cx="556264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project with the ‘Economist </a:t>
            </a:r>
            <a:r>
              <a:rPr kumimoji="0" lang="en-GB" sz="17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</a:t>
            </a:r>
            <a:r>
              <a:rPr lang="en-GB" sz="1750" b="1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e Unit’ in 2020:</a:t>
            </a:r>
            <a:endParaRPr kumimoji="0" lang="en-GB" sz="175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750" b="1" dirty="0">
              <a:solidFill>
                <a:srgbClr val="FFFFFF">
                  <a:lumMod val="10000"/>
                </a:srgbClr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750" dirty="0">
                <a:solidFill>
                  <a:srgbClr val="FFFFFF">
                    <a:lumMod val="10000"/>
                  </a:srgbClr>
                </a:solidFill>
              </a:rPr>
              <a:t>The EIU developed a </a:t>
            </a:r>
            <a:r>
              <a:rPr lang="en-GB" sz="1750" b="1" dirty="0">
                <a:solidFill>
                  <a:srgbClr val="0070C0"/>
                </a:solidFill>
              </a:rPr>
              <a:t>three-level-framework</a:t>
            </a:r>
            <a:r>
              <a:rPr lang="en-GB" sz="1750" b="1" dirty="0">
                <a:solidFill>
                  <a:srgbClr val="FFFFFF">
                    <a:lumMod val="10000"/>
                  </a:srgbClr>
                </a:solidFill>
              </a:rPr>
              <a:t> </a:t>
            </a:r>
            <a:r>
              <a:rPr lang="en-GB" sz="1750" dirty="0">
                <a:solidFill>
                  <a:srgbClr val="FFFFFF">
                    <a:lumMod val="10000"/>
                  </a:srgbClr>
                </a:solidFill>
              </a:rPr>
              <a:t>to define the ‘digital readiness of healthcare systems’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750" dirty="0">
                <a:solidFill>
                  <a:srgbClr val="FFFFFF">
                    <a:lumMod val="10000"/>
                  </a:srgbClr>
                </a:solidFill>
              </a:rPr>
              <a:t>The index is based on </a:t>
            </a:r>
            <a:r>
              <a:rPr lang="en-GB" sz="1750" b="1" dirty="0">
                <a:solidFill>
                  <a:srgbClr val="0070C0"/>
                </a:solidFill>
              </a:rPr>
              <a:t>25 indicators</a:t>
            </a:r>
            <a:r>
              <a:rPr lang="en-GB" sz="1750" dirty="0">
                <a:solidFill>
                  <a:srgbClr val="FFFFFF">
                    <a:lumMod val="10000"/>
                  </a:srgb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FFFFFF">
                    <a:lumMod val="10000"/>
                  </a:srgbClr>
                </a:solidFill>
              </a:rPr>
              <a:t>digital readiness in general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FFFFFF">
                    <a:lumMod val="10000"/>
                  </a:srgbClr>
                </a:solidFill>
              </a:rPr>
              <a:t>digital readiness in diabetes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FFFFFF">
                    <a:lumMod val="10000"/>
                  </a:srgbClr>
                </a:solidFill>
              </a:rPr>
              <a:t>incentives for use of digital diabetes tools</a:t>
            </a:r>
            <a:endParaRPr lang="en-GB" sz="1400" b="1" dirty="0">
              <a:solidFill>
                <a:srgbClr val="FFFFFF">
                  <a:lumMod val="10000"/>
                </a:srgbClr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index was </a:t>
            </a:r>
            <a:r>
              <a:rPr lang="en-GB" sz="1750" b="1" dirty="0">
                <a:solidFill>
                  <a:srgbClr val="0070C0"/>
                </a:solidFill>
              </a:rPr>
              <a:t>deployed to 10 EU countries </a:t>
            </a:r>
            <a:r>
              <a:rPr kumimoji="0" lang="en-GB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assess their digital readiness in diabetes care</a:t>
            </a:r>
            <a:endParaRPr kumimoji="0" lang="en-GB" sz="175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75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research comprises of three parts that can be downloaded </a:t>
            </a:r>
            <a:r>
              <a:rPr kumimoji="0" lang="en-GB" sz="17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here</a:t>
            </a:r>
            <a:r>
              <a:rPr kumimoji="0" lang="en-GB" sz="17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</a:p>
          <a:p>
            <a:pPr marL="800100" lvl="1" indent="-342900">
              <a:buAutoNum type="arabicParenBoth"/>
              <a:defRPr/>
            </a:pPr>
            <a:r>
              <a:rPr lang="en-GB" sz="1750" dirty="0">
                <a:solidFill>
                  <a:srgbClr val="FFFFFF">
                    <a:lumMod val="10000"/>
                  </a:srgbClr>
                </a:solidFill>
                <a:latin typeface="Calibri" panose="020F0502020204030204"/>
              </a:rPr>
              <a:t>I</a:t>
            </a:r>
            <a:r>
              <a:rPr kumimoji="0" lang="en-GB" sz="175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ndex</a:t>
            </a:r>
            <a:r>
              <a:rPr kumimoji="0" lang="en-GB" sz="17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indicators</a:t>
            </a:r>
          </a:p>
          <a:p>
            <a:pPr marL="800100" lvl="1" indent="-342900">
              <a:buAutoNum type="arabicParenBoth"/>
              <a:defRPr/>
            </a:pPr>
            <a:r>
              <a:rPr kumimoji="0" lang="en-GB" sz="17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 report with recommendations</a:t>
            </a:r>
          </a:p>
          <a:p>
            <a:pPr marL="800100" lvl="1" indent="-342900">
              <a:buAutoNum type="arabicParenBoth"/>
              <a:defRPr/>
            </a:pPr>
            <a:r>
              <a:rPr kumimoji="0" lang="en-GB" sz="175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 profiles </a:t>
            </a:r>
            <a:br>
              <a:rPr kumimoji="0" lang="en-GB" sz="175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1FE6EA-4AD9-4FD6-82BE-FC00FD6037B1}"/>
              </a:ext>
            </a:extLst>
          </p:cNvPr>
          <p:cNvGrpSpPr/>
          <p:nvPr/>
        </p:nvGrpSpPr>
        <p:grpSpPr>
          <a:xfrm rot="10800000">
            <a:off x="6025966" y="1386406"/>
            <a:ext cx="411162" cy="4730347"/>
            <a:chOff x="3962179" y="1075604"/>
            <a:chExt cx="253537" cy="50140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76CAAF-CFB3-46C7-9F8B-362360CF950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962179" y="1075604"/>
              <a:ext cx="1" cy="501404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9CC25C2-F2FF-4DDA-83B4-B36B259E4D50}"/>
                </a:ext>
              </a:extLst>
            </p:cNvPr>
            <p:cNvSpPr/>
            <p:nvPr/>
          </p:nvSpPr>
          <p:spPr>
            <a:xfrm rot="5400000">
              <a:off x="3831226" y="3357033"/>
              <a:ext cx="515444" cy="2535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19412A-48CA-4C94-87E6-3CEC1C6A2F79}"/>
              </a:ext>
            </a:extLst>
          </p:cNvPr>
          <p:cNvGrpSpPr>
            <a:grpSpLocks noChangeAspect="1"/>
          </p:cNvGrpSpPr>
          <p:nvPr/>
        </p:nvGrpSpPr>
        <p:grpSpPr>
          <a:xfrm>
            <a:off x="9054373" y="1386407"/>
            <a:ext cx="1997547" cy="2475281"/>
            <a:chOff x="7418601" y="1408792"/>
            <a:chExt cx="2995914" cy="37124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0EE44A-41ED-45ED-A035-6D07977C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5705" y="1932565"/>
              <a:ext cx="2978810" cy="3188644"/>
            </a:xfrm>
            <a:prstGeom prst="rect">
              <a:avLst/>
            </a:prstGeom>
          </p:spPr>
        </p:pic>
        <p:pic>
          <p:nvPicPr>
            <p:cNvPr id="2050" name="Picture 2" descr="The Economist Intelligence Unit – Standards and Information">
              <a:extLst>
                <a:ext uri="{FF2B5EF4-FFF2-40B4-BE49-F238E27FC236}">
                  <a16:creationId xmlns:a16="http://schemas.microsoft.com/office/drawing/2014/main" id="{04B73C8E-F758-423C-9B11-0D6265BF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601" y="1408792"/>
              <a:ext cx="2978810" cy="74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435A626-6511-4BBF-BE19-739D77086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182" y="1386407"/>
            <a:ext cx="1782473" cy="25017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3C2413-D8C9-48DC-814A-3D122CB962CA}"/>
              </a:ext>
            </a:extLst>
          </p:cNvPr>
          <p:cNvGrpSpPr/>
          <p:nvPr/>
        </p:nvGrpSpPr>
        <p:grpSpPr>
          <a:xfrm>
            <a:off x="6862993" y="4347559"/>
            <a:ext cx="4382759" cy="2004981"/>
            <a:chOff x="6803559" y="3820492"/>
            <a:chExt cx="4868714" cy="2227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A795BC-53EB-44E4-9401-2505C2D4A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559" y="4220499"/>
              <a:ext cx="3497193" cy="182728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81526-8079-41C9-92A9-18DE8B24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0928" y="4073476"/>
              <a:ext cx="3497198" cy="1827285"/>
            </a:xfrm>
            <a:prstGeom prst="rect">
              <a:avLst/>
            </a:prstGeom>
          </p:spPr>
        </p:pic>
        <p:pic>
          <p:nvPicPr>
            <p:cNvPr id="2052" name="Picture 4" descr="Image">
              <a:extLst>
                <a:ext uri="{FF2B5EF4-FFF2-40B4-BE49-F238E27FC236}">
                  <a16:creationId xmlns:a16="http://schemas.microsoft.com/office/drawing/2014/main" id="{5497DEA8-8F25-4CC2-A19D-2B7BA07FC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878" y="3951906"/>
              <a:ext cx="3497204" cy="1825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">
              <a:extLst>
                <a:ext uri="{FF2B5EF4-FFF2-40B4-BE49-F238E27FC236}">
                  <a16:creationId xmlns:a16="http://schemas.microsoft.com/office/drawing/2014/main" id="{D50216BF-6FF9-4214-AE08-BD525350B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071" y="3820492"/>
              <a:ext cx="3497202" cy="1825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6ACDD2C-5317-64AD-969F-C64FE357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99" y="505460"/>
            <a:ext cx="11666726" cy="880947"/>
          </a:xfrm>
        </p:spPr>
        <p:txBody>
          <a:bodyPr>
            <a:normAutofit/>
          </a:bodyPr>
          <a:lstStyle/>
          <a:p>
            <a:r>
              <a:rPr lang="en-US" sz="2800" b="1" dirty="0"/>
              <a:t>Advancing the Transformation of Diabetes Care (3): </a:t>
            </a:r>
            <a:r>
              <a:rPr lang="en-US" sz="2800" dirty="0"/>
              <a:t>The Digital Diabetes Index</a:t>
            </a:r>
          </a:p>
        </p:txBody>
      </p:sp>
    </p:spTree>
    <p:extLst>
      <p:ext uri="{BB962C8B-B14F-4D97-AF65-F5344CB8AC3E}">
        <p14:creationId xmlns:p14="http://schemas.microsoft.com/office/powerpoint/2010/main" val="3104260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NdtZGue0yG9ijnqYkIy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5sSZaNO0mpwtMaJsjG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W1wMdjrkaeLlwUtkDz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Wvxi8C5Eqz4iF_nrICs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u3giCS0KeaLnoLWdZ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M4zMHuYUOmPXUFHmek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4HFh9xTk6rjfv7KO_Q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KSB1xI3UqNxY6JLdDt6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ebo9S6Kk60Egs2vYSV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5odCe5zk2HIWiTK1qk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FcZP4kbEWZcnqedn_93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sdKqkOFk6Z1SW_k4Am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HpWGaT4kC4faLU3JOd_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JOO.QU90qpX_OECBSh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tiPTDW402UKSAjKXGVRg"/>
</p:tagLst>
</file>

<file path=ppt/theme/theme1.xml><?xml version="1.0" encoding="utf-8"?>
<a:theme xmlns:a="http://schemas.openxmlformats.org/drawingml/2006/main" name="Tema di Office">
  <a:themeElements>
    <a:clrScheme name="MedTech Europe">
      <a:dk1>
        <a:srgbClr val="1D1D1B"/>
      </a:dk1>
      <a:lt1>
        <a:srgbClr val="FFFFFF"/>
      </a:lt1>
      <a:dk2>
        <a:srgbClr val="60269E"/>
      </a:dk2>
      <a:lt2>
        <a:srgbClr val="FFFFFF"/>
      </a:lt2>
      <a:accent1>
        <a:srgbClr val="0099A8"/>
      </a:accent1>
      <a:accent2>
        <a:srgbClr val="60269E"/>
      </a:accent2>
      <a:accent3>
        <a:srgbClr val="CACACA"/>
      </a:accent3>
      <a:accent4>
        <a:srgbClr val="0099A8"/>
      </a:accent4>
      <a:accent5>
        <a:srgbClr val="60269E"/>
      </a:accent5>
      <a:accent6>
        <a:srgbClr val="0099A8"/>
      </a:accent6>
      <a:hlink>
        <a:srgbClr val="33647E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E Template 2019 LIGHT.potx" id="{E645BEBA-5619-4AA1-A15D-FBC1A6BDE5B7}" vid="{AE9CFD96-AE39-41CF-A626-1100612F8A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2036</Words>
  <Application>Microsoft Office PowerPoint</Application>
  <PresentationFormat>Širokozaslonsko</PresentationFormat>
  <Paragraphs>295</Paragraphs>
  <Slides>22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32" baseType="lpstr">
      <vt:lpstr>12 Frutiger* 45 Light   02103</vt:lpstr>
      <vt:lpstr>12 Frutiger* 55 Roman   05103</vt:lpstr>
      <vt:lpstr>12 Frutiger* 65 Bold   07103</vt:lpstr>
      <vt:lpstr>Arial</vt:lpstr>
      <vt:lpstr>Calibri</vt:lpstr>
      <vt:lpstr>Chalet-NewYorkNineteenEighty</vt:lpstr>
      <vt:lpstr>Courier New</vt:lpstr>
      <vt:lpstr>din-2014</vt:lpstr>
      <vt:lpstr>Wingdings</vt:lpstr>
      <vt:lpstr>Tema di Office</vt:lpstr>
      <vt:lpstr>Diabetes Sector Group Priorities &amp; Activities  </vt:lpstr>
      <vt:lpstr>PowerPointova predstavitev</vt:lpstr>
      <vt:lpstr>PowerPointova predstavitev</vt:lpstr>
      <vt:lpstr>Diabetes Sector Group: Who we are</vt:lpstr>
      <vt:lpstr>Company representatives in the Diabetes Sector Group</vt:lpstr>
      <vt:lpstr>PowerPointova predstavitev</vt:lpstr>
      <vt:lpstr>Advancing the Transformation of Diabetes Care (1): The Digital Ecosystem</vt:lpstr>
      <vt:lpstr>Advancing the Transformation of Diabetes Care (2): A Vision for Digitally Enabled Diabetes Care </vt:lpstr>
      <vt:lpstr>Advancing the Transformation of Diabetes Care (3): The Digital Diabetes Index</vt:lpstr>
      <vt:lpstr>Advancing the Transformation of Diabetes Care (4): National Advances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Our Partnerships</vt:lpstr>
      <vt:lpstr>Our Partnerships: European Diabetes Forum (EUDF)</vt:lpstr>
      <vt:lpstr>PowerPointova predstavitev</vt:lpstr>
      <vt:lpstr>PowerPointova predstavitev</vt:lpstr>
      <vt:lpstr>PowerPointova predstavitev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harwood levitt</dc:creator>
  <cp:lastModifiedBy>Polona Mežan</cp:lastModifiedBy>
  <cp:revision>23</cp:revision>
  <dcterms:created xsi:type="dcterms:W3CDTF">2021-08-27T11:47:24Z</dcterms:created>
  <dcterms:modified xsi:type="dcterms:W3CDTF">2022-11-30T07:14:07Z</dcterms:modified>
</cp:coreProperties>
</file>